
<file path=[Content_Types].xml><?xml version="1.0" encoding="utf-8"?>
<Types xmlns="http://schemas.openxmlformats.org/package/2006/content-types">
  <Default Extension="png" ContentType="image/png"/>
  <Default Extension="emf" ContentType="image/x-emf"/>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sldIdLst>
    <p:sldId id="256" r:id="rId3"/>
    <p:sldId id="264" r:id="rId4"/>
    <p:sldId id="311" r:id="rId5"/>
    <p:sldId id="265" r:id="rId6"/>
    <p:sldId id="266" r:id="rId7"/>
    <p:sldId id="267" r:id="rId8"/>
    <p:sldId id="268" r:id="rId9"/>
    <p:sldId id="269" r:id="rId10"/>
    <p:sldId id="270" r:id="rId11"/>
    <p:sldId id="271" r:id="rId12"/>
    <p:sldId id="273" r:id="rId13"/>
    <p:sldId id="274" r:id="rId14"/>
    <p:sldId id="275" r:id="rId15"/>
    <p:sldId id="305" r:id="rId16"/>
    <p:sldId id="306" r:id="rId17"/>
    <p:sldId id="307" r:id="rId18"/>
    <p:sldId id="308" r:id="rId19"/>
    <p:sldId id="279" r:id="rId20"/>
    <p:sldId id="280" r:id="rId21"/>
    <p:sldId id="281" r:id="rId22"/>
    <p:sldId id="282" r:id="rId23"/>
    <p:sldId id="283" r:id="rId24"/>
    <p:sldId id="284" r:id="rId25"/>
    <p:sldId id="312" r:id="rId26"/>
    <p:sldId id="285" r:id="rId27"/>
    <p:sldId id="286" r:id="rId28"/>
    <p:sldId id="287" r:id="rId29"/>
    <p:sldId id="288" r:id="rId30"/>
    <p:sldId id="320" r:id="rId31"/>
    <p:sldId id="289" r:id="rId32"/>
    <p:sldId id="324" r:id="rId33"/>
    <p:sldId id="325" r:id="rId34"/>
    <p:sldId id="327" r:id="rId35"/>
    <p:sldId id="326" r:id="rId36"/>
    <p:sldId id="328" r:id="rId37"/>
    <p:sldId id="304" r:id="rId38"/>
    <p:sldId id="321" r:id="rId39"/>
    <p:sldId id="313" r:id="rId40"/>
    <p:sldId id="322" r:id="rId41"/>
    <p:sldId id="318" r:id="rId42"/>
    <p:sldId id="315" r:id="rId43"/>
    <p:sldId id="314" r:id="rId44"/>
    <p:sldId id="316" r:id="rId45"/>
    <p:sldId id="317" r:id="rId46"/>
    <p:sldId id="290" r:id="rId47"/>
    <p:sldId id="291" r:id="rId48"/>
    <p:sldId id="319" r:id="rId49"/>
    <p:sldId id="329" r:id="rId50"/>
    <p:sldId id="292" r:id="rId51"/>
    <p:sldId id="293" r:id="rId52"/>
    <p:sldId id="309" r:id="rId53"/>
    <p:sldId id="294" r:id="rId54"/>
    <p:sldId id="295" r:id="rId55"/>
    <p:sldId id="296" r:id="rId56"/>
    <p:sldId id="297" r:id="rId57"/>
    <p:sldId id="298" r:id="rId58"/>
    <p:sldId id="299" r:id="rId59"/>
    <p:sldId id="300" r:id="rId60"/>
    <p:sldId id="301" r:id="rId61"/>
    <p:sldId id="302" r:id="rId6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292C"/>
    <a:srgbClr val="7C9BC0"/>
    <a:srgbClr val="B8292C"/>
    <a:srgbClr val="16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705"/>
  </p:normalViewPr>
  <p:slideViewPr>
    <p:cSldViewPr snapToGrid="0" snapToObjects="1">
      <p:cViewPr varScale="1">
        <p:scale>
          <a:sx n="116" d="100"/>
          <a:sy n="116" d="100"/>
        </p:scale>
        <p:origin x="146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Date Placeholder 2">
            <a:extLst>
              <a:ext uri="{FF2B5EF4-FFF2-40B4-BE49-F238E27FC236}">
                <a16:creationId xmlns="" xmlns:a16="http://schemas.microsoft.com/office/drawing/2014/main" id="{2985A2F8-7E5A-2347-B08A-541869D17263}"/>
              </a:ext>
            </a:extLst>
          </p:cNvPr>
          <p:cNvSpPr>
            <a:spLocks noGrp="1"/>
          </p:cNvSpPr>
          <p:nvPr>
            <p:ph type="dt" sz="half" idx="10"/>
          </p:nvPr>
        </p:nvSpPr>
        <p:spPr>
          <a:xfrm>
            <a:off x="4076714" y="5098015"/>
            <a:ext cx="2057400" cy="365125"/>
          </a:xfrm>
        </p:spPr>
        <p:txBody>
          <a:bodyPr/>
          <a:lstStyle>
            <a:lvl1pPr algn="ctr">
              <a:defRPr>
                <a:latin typeface="Futura Medium" panose="020B0602020204020303" pitchFamily="34" charset="-79"/>
                <a:cs typeface="Futura Medium" panose="020B0602020204020303" pitchFamily="34" charset="-79"/>
              </a:defRPr>
            </a:lvl1pPr>
          </a:lstStyle>
          <a:p>
            <a:r>
              <a:rPr lang="fr-FR" dirty="0"/>
              <a:t>Lieu – date à compléter</a:t>
            </a:r>
          </a:p>
        </p:txBody>
      </p:sp>
      <p:sp>
        <p:nvSpPr>
          <p:cNvPr id="12" name="Title 1">
            <a:extLst>
              <a:ext uri="{FF2B5EF4-FFF2-40B4-BE49-F238E27FC236}">
                <a16:creationId xmlns="" xmlns:a16="http://schemas.microsoft.com/office/drawing/2014/main" id="{7788E6A3-B4EF-4C4E-9371-EDE8582EA347}"/>
              </a:ext>
            </a:extLst>
          </p:cNvPr>
          <p:cNvSpPr>
            <a:spLocks noGrp="1"/>
          </p:cNvSpPr>
          <p:nvPr>
            <p:ph type="title" hasCustomPrompt="1"/>
          </p:nvPr>
        </p:nvSpPr>
        <p:spPr>
          <a:xfrm>
            <a:off x="687306" y="1852101"/>
            <a:ext cx="6514411" cy="1325563"/>
          </a:xfrm>
        </p:spPr>
        <p:txBody>
          <a:bodyPr>
            <a:normAutofit/>
          </a:bodyPr>
          <a:lstStyle>
            <a:lvl1pPr algn="ctr">
              <a:defRPr sz="4000">
                <a:solidFill>
                  <a:schemeClr val="tx1">
                    <a:lumMod val="50000"/>
                    <a:lumOff val="50000"/>
                  </a:schemeClr>
                </a:solidFill>
              </a:defRPr>
            </a:lvl1pPr>
          </a:lstStyle>
          <a:p>
            <a:r>
              <a:rPr lang="fr-FR" dirty="0"/>
              <a:t>Titre de votre présentation à compléter</a:t>
            </a:r>
            <a:endParaRPr lang="en-US" dirty="0"/>
          </a:p>
        </p:txBody>
      </p:sp>
      <p:sp>
        <p:nvSpPr>
          <p:cNvPr id="13" name="Espace réservé du texte 14">
            <a:extLst>
              <a:ext uri="{FF2B5EF4-FFF2-40B4-BE49-F238E27FC236}">
                <a16:creationId xmlns="" xmlns:a16="http://schemas.microsoft.com/office/drawing/2014/main" id="{30448AEF-9789-5F4E-880F-9AA8EFB4C220}"/>
              </a:ext>
            </a:extLst>
          </p:cNvPr>
          <p:cNvSpPr>
            <a:spLocks noGrp="1"/>
          </p:cNvSpPr>
          <p:nvPr>
            <p:ph type="body" sz="quarter" idx="12" hasCustomPrompt="1"/>
          </p:nvPr>
        </p:nvSpPr>
        <p:spPr>
          <a:xfrm>
            <a:off x="1726205" y="3807639"/>
            <a:ext cx="6758417" cy="660400"/>
          </a:xfrm>
          <a:prstGeom prst="rect">
            <a:avLst/>
          </a:prstGeom>
        </p:spPr>
        <p:txBody>
          <a:bodyPr/>
          <a:lstStyle>
            <a:lvl1pPr marL="0" indent="0" algn="ctr">
              <a:buNone/>
              <a:defRPr>
                <a:solidFill>
                  <a:schemeClr val="tx1">
                    <a:lumMod val="75000"/>
                    <a:lumOff val="25000"/>
                  </a:schemeClr>
                </a:solidFill>
              </a:defRPr>
            </a:lvl1pPr>
          </a:lstStyle>
          <a:p>
            <a:r>
              <a:rPr lang="fr-FR" sz="2500" dirty="0"/>
              <a:t>Nom et fonction de l’intervenant à compléter</a:t>
            </a:r>
            <a:endParaRPr lang="en-US" sz="2500" dirty="0"/>
          </a:p>
        </p:txBody>
      </p:sp>
    </p:spTree>
    <p:extLst>
      <p:ext uri="{BB962C8B-B14F-4D97-AF65-F5344CB8AC3E}">
        <p14:creationId xmlns:p14="http://schemas.microsoft.com/office/powerpoint/2010/main" val="316917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Texte">
    <p:spTree>
      <p:nvGrpSpPr>
        <p:cNvPr id="1" name=""/>
        <p:cNvGrpSpPr/>
        <p:nvPr/>
      </p:nvGrpSpPr>
      <p:grpSpPr>
        <a:xfrm>
          <a:off x="0" y="0"/>
          <a:ext cx="0" cy="0"/>
          <a:chOff x="0" y="0"/>
          <a:chExt cx="0" cy="0"/>
        </a:xfrm>
      </p:grpSpPr>
      <p:sp>
        <p:nvSpPr>
          <p:cNvPr id="4" name="Espace réservé du titre 1">
            <a:extLst>
              <a:ext uri="{FF2B5EF4-FFF2-40B4-BE49-F238E27FC236}">
                <a16:creationId xmlns="" xmlns:a16="http://schemas.microsoft.com/office/drawing/2014/main" id="{90FDBB33-E949-464E-BF2B-4202A9DB491C}"/>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5" name="Espace réservé du pied de page 4">
            <a:extLst>
              <a:ext uri="{FF2B5EF4-FFF2-40B4-BE49-F238E27FC236}">
                <a16:creationId xmlns="" xmlns:a16="http://schemas.microsoft.com/office/drawing/2014/main" id="{FCD55B31-443A-6742-9649-08E66FC165D8}"/>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7" name="Espace réservé du texte 6">
            <a:extLst>
              <a:ext uri="{FF2B5EF4-FFF2-40B4-BE49-F238E27FC236}">
                <a16:creationId xmlns="" xmlns:a16="http://schemas.microsoft.com/office/drawing/2014/main" id="{1F9B4F23-F6A1-BF4C-80C7-2F2FD89A86B3}"/>
              </a:ext>
            </a:extLst>
          </p:cNvPr>
          <p:cNvSpPr>
            <a:spLocks noGrp="1"/>
          </p:cNvSpPr>
          <p:nvPr>
            <p:ph type="body" sz="quarter" idx="10" hasCustomPrompt="1"/>
          </p:nvPr>
        </p:nvSpPr>
        <p:spPr>
          <a:xfrm>
            <a:off x="1003300" y="1906588"/>
            <a:ext cx="6554788" cy="4064000"/>
          </a:xfrm>
        </p:spPr>
        <p:txBody>
          <a:bodyPr/>
          <a:lstStyle>
            <a:lvl1pPr>
              <a:defRPr/>
            </a:lvl1pPr>
            <a:lvl2pPr>
              <a:defRPr/>
            </a:lvl2pPr>
            <a:lvl3pPr>
              <a:defRPr/>
            </a:lvl3pPr>
            <a:lvl4pPr>
              <a:defRPr/>
            </a:lvl4p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Tree>
    <p:extLst>
      <p:ext uri="{BB962C8B-B14F-4D97-AF65-F5344CB8AC3E}">
        <p14:creationId xmlns:p14="http://schemas.microsoft.com/office/powerpoint/2010/main" val="13277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iapositive 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B17EBB9-2FEB-ED44-8780-FF6B72185190}"/>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3" name="Espace réservé du contenu 2">
            <a:extLst>
              <a:ext uri="{FF2B5EF4-FFF2-40B4-BE49-F238E27FC236}">
                <a16:creationId xmlns="" xmlns:a16="http://schemas.microsoft.com/office/drawing/2014/main" id="{4EC08D57-FC28-654F-AC27-4072C6EA01E2}"/>
              </a:ext>
            </a:extLst>
          </p:cNvPr>
          <p:cNvSpPr>
            <a:spLocks noGrp="1"/>
          </p:cNvSpPr>
          <p:nvPr>
            <p:ph sz="half" idx="1" hasCustomPrompt="1"/>
          </p:nvPr>
        </p:nvSpPr>
        <p:spPr>
          <a:xfrm>
            <a:off x="81593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 xmlns:a16="http://schemas.microsoft.com/office/drawing/2014/main" id="{53A846F4-CBD7-FD44-BAE2-94A15A534D62}"/>
              </a:ext>
            </a:extLst>
          </p:cNvPr>
          <p:cNvSpPr>
            <a:spLocks noGrp="1"/>
          </p:cNvSpPr>
          <p:nvPr>
            <p:ph sz="half" idx="2" hasCustomPrompt="1"/>
          </p:nvPr>
        </p:nvSpPr>
        <p:spPr>
          <a:xfrm>
            <a:off x="483548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4">
            <a:extLst>
              <a:ext uri="{FF2B5EF4-FFF2-40B4-BE49-F238E27FC236}">
                <a16:creationId xmlns="" xmlns:a16="http://schemas.microsoft.com/office/drawing/2014/main" id="{C4076BC8-5442-0A4F-9417-6CF7F55DB89D}"/>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Tree>
    <p:extLst>
      <p:ext uri="{BB962C8B-B14F-4D97-AF65-F5344CB8AC3E}">
        <p14:creationId xmlns:p14="http://schemas.microsoft.com/office/powerpoint/2010/main" val="364754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Graphiqu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0" name="Espace réservé du graphique 9">
            <a:extLst>
              <a:ext uri="{FF2B5EF4-FFF2-40B4-BE49-F238E27FC236}">
                <a16:creationId xmlns="" xmlns:a16="http://schemas.microsoft.com/office/drawing/2014/main" id="{4C10BAD0-DE4B-D145-B24C-618031944E43}"/>
              </a:ext>
            </a:extLst>
          </p:cNvPr>
          <p:cNvSpPr>
            <a:spLocks noGrp="1"/>
          </p:cNvSpPr>
          <p:nvPr>
            <p:ph type="chart" sz="quarter" idx="10" hasCustomPrompt="1"/>
          </p:nvPr>
        </p:nvSpPr>
        <p:spPr>
          <a:xfrm>
            <a:off x="1021049" y="1817246"/>
            <a:ext cx="6432550" cy="3944938"/>
          </a:xfrm>
        </p:spPr>
        <p:txBody>
          <a:bodyPr/>
          <a:lstStyle/>
          <a:p>
            <a:r>
              <a:rPr lang="fr-FR" dirty="0"/>
              <a:t>Votre graphique à créer ici</a:t>
            </a:r>
          </a:p>
        </p:txBody>
      </p:sp>
    </p:spTree>
    <p:extLst>
      <p:ext uri="{BB962C8B-B14F-4D97-AF65-F5344CB8AC3E}">
        <p14:creationId xmlns:p14="http://schemas.microsoft.com/office/powerpoint/2010/main" val="294209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Image 1">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4" name="Espace réservé de l’image 3">
            <a:extLst>
              <a:ext uri="{FF2B5EF4-FFF2-40B4-BE49-F238E27FC236}">
                <a16:creationId xmlns="" xmlns:a16="http://schemas.microsoft.com/office/drawing/2014/main" id="{1A2FEFA1-72AA-6443-96BF-96FD6AD5C063}"/>
              </a:ext>
            </a:extLst>
          </p:cNvPr>
          <p:cNvSpPr>
            <a:spLocks noGrp="1"/>
          </p:cNvSpPr>
          <p:nvPr>
            <p:ph type="pic" sz="quarter" idx="10" hasCustomPrompt="1"/>
          </p:nvPr>
        </p:nvSpPr>
        <p:spPr>
          <a:xfrm>
            <a:off x="804863" y="1763176"/>
            <a:ext cx="6884987" cy="3690937"/>
          </a:xfrm>
        </p:spPr>
        <p:txBody>
          <a:bodyPr/>
          <a:lstStyle/>
          <a:p>
            <a:r>
              <a:rPr lang="fr-FR" dirty="0"/>
              <a:t>Votre image ici</a:t>
            </a:r>
          </a:p>
        </p:txBody>
      </p:sp>
      <p:sp>
        <p:nvSpPr>
          <p:cNvPr id="7" name="Espace réservé du texte 12">
            <a:extLst>
              <a:ext uri="{FF2B5EF4-FFF2-40B4-BE49-F238E27FC236}">
                <a16:creationId xmlns="" xmlns:a16="http://schemas.microsoft.com/office/drawing/2014/main" id="{347C7975-A063-8245-99BB-A606F8CED874}"/>
              </a:ext>
            </a:extLst>
          </p:cNvPr>
          <p:cNvSpPr>
            <a:spLocks noGrp="1"/>
          </p:cNvSpPr>
          <p:nvPr>
            <p:ph type="body" sz="quarter" idx="11" hasCustomPrompt="1"/>
          </p:nvPr>
        </p:nvSpPr>
        <p:spPr>
          <a:xfrm>
            <a:off x="820067" y="5542180"/>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116306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Image 2">
    <p:spTree>
      <p:nvGrpSpPr>
        <p:cNvPr id="1" name=""/>
        <p:cNvGrpSpPr/>
        <p:nvPr/>
      </p:nvGrpSpPr>
      <p:grpSpPr>
        <a:xfrm>
          <a:off x="0" y="0"/>
          <a:ext cx="0" cy="0"/>
          <a:chOff x="0" y="0"/>
          <a:chExt cx="0" cy="0"/>
        </a:xfrm>
      </p:grpSpPr>
      <p:sp>
        <p:nvSpPr>
          <p:cNvPr id="3" name="Espace réservé du pied de page 2">
            <a:extLst>
              <a:ext uri="{FF2B5EF4-FFF2-40B4-BE49-F238E27FC236}">
                <a16:creationId xmlns="" xmlns:a16="http://schemas.microsoft.com/office/drawing/2014/main" id="{3AD0E6B9-EA4C-6E48-AC3C-AB697BA81288}"/>
              </a:ext>
            </a:extLst>
          </p:cNvPr>
          <p:cNvSpPr>
            <a:spLocks noGrp="1"/>
          </p:cNvSpPr>
          <p:nvPr>
            <p:ph type="ftr" sz="quarter" idx="10"/>
          </p:nvPr>
        </p:nvSpPr>
        <p:spPr/>
        <p:txBody>
          <a:bodyPr/>
          <a:lstStyle/>
          <a:p>
            <a:r>
              <a:rPr lang="fr-FR"/>
              <a:t>Titre de votre présentation – date à compléter</a:t>
            </a:r>
            <a:endParaRPr lang="fr-FR" dirty="0"/>
          </a:p>
        </p:txBody>
      </p:sp>
      <p:sp>
        <p:nvSpPr>
          <p:cNvPr id="4" name="Espace réservé de l’image 3">
            <a:extLst>
              <a:ext uri="{FF2B5EF4-FFF2-40B4-BE49-F238E27FC236}">
                <a16:creationId xmlns="" xmlns:a16="http://schemas.microsoft.com/office/drawing/2014/main" id="{E7A08BD4-7503-384C-8929-3717CFA9BB6F}"/>
              </a:ext>
            </a:extLst>
          </p:cNvPr>
          <p:cNvSpPr>
            <a:spLocks noGrp="1"/>
          </p:cNvSpPr>
          <p:nvPr>
            <p:ph type="pic" sz="quarter" idx="11" hasCustomPrompt="1"/>
          </p:nvPr>
        </p:nvSpPr>
        <p:spPr>
          <a:xfrm>
            <a:off x="1102318" y="835988"/>
            <a:ext cx="7808339" cy="4185932"/>
          </a:xfrm>
        </p:spPr>
        <p:txBody>
          <a:bodyPr/>
          <a:lstStyle/>
          <a:p>
            <a:r>
              <a:rPr lang="fr-FR" dirty="0"/>
              <a:t>Votre image ici</a:t>
            </a:r>
          </a:p>
        </p:txBody>
      </p:sp>
      <p:sp>
        <p:nvSpPr>
          <p:cNvPr id="5" name="Espace réservé du texte 12">
            <a:extLst>
              <a:ext uri="{FF2B5EF4-FFF2-40B4-BE49-F238E27FC236}">
                <a16:creationId xmlns="" xmlns:a16="http://schemas.microsoft.com/office/drawing/2014/main" id="{60D87512-8469-544C-9433-DEEEF013FE6C}"/>
              </a:ext>
            </a:extLst>
          </p:cNvPr>
          <p:cNvSpPr>
            <a:spLocks noGrp="1"/>
          </p:cNvSpPr>
          <p:nvPr>
            <p:ph type="body" sz="quarter" idx="12" hasCustomPrompt="1"/>
          </p:nvPr>
        </p:nvSpPr>
        <p:spPr>
          <a:xfrm>
            <a:off x="1102318" y="5180273"/>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3147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Tableau ">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2B5A0D57-1D85-A245-AFAE-C0F1A85D87E4}"/>
              </a:ext>
            </a:extLst>
          </p:cNvPr>
          <p:cNvSpPr>
            <a:spLocks noGrp="1"/>
          </p:cNvSpPr>
          <p:nvPr>
            <p:ph type="title" hasCustomPrompt="1"/>
          </p:nvPr>
        </p:nvSpPr>
        <p:spPr>
          <a:xfrm>
            <a:off x="1362291" y="725261"/>
            <a:ext cx="7886700" cy="681477"/>
          </a:xfrm>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 xmlns:a16="http://schemas.microsoft.com/office/drawing/2014/main" id="{AF09919E-7A80-F04B-BEB2-894F3D56EBE4}"/>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8" name="Espace réservé du tableau 7">
            <a:extLst>
              <a:ext uri="{FF2B5EF4-FFF2-40B4-BE49-F238E27FC236}">
                <a16:creationId xmlns="" xmlns:a16="http://schemas.microsoft.com/office/drawing/2014/main" id="{117FB6EC-8F60-5D45-BCE8-EF091170BA31}"/>
              </a:ext>
            </a:extLst>
          </p:cNvPr>
          <p:cNvSpPr>
            <a:spLocks noGrp="1"/>
          </p:cNvSpPr>
          <p:nvPr>
            <p:ph type="tbl" sz="quarter" idx="10" hasCustomPrompt="1"/>
          </p:nvPr>
        </p:nvSpPr>
        <p:spPr>
          <a:xfrm>
            <a:off x="932781" y="1696039"/>
            <a:ext cx="6630988" cy="4021138"/>
          </a:xfrm>
        </p:spPr>
        <p:txBody>
          <a:bodyPr/>
          <a:lstStyle/>
          <a:p>
            <a:r>
              <a:rPr lang="fr-FR" dirty="0"/>
              <a:t>Votre tableau à créer ici</a:t>
            </a:r>
          </a:p>
        </p:txBody>
      </p:sp>
    </p:spTree>
    <p:extLst>
      <p:ext uri="{BB962C8B-B14F-4D97-AF65-F5344CB8AC3E}">
        <p14:creationId xmlns:p14="http://schemas.microsoft.com/office/powerpoint/2010/main" val="26531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Texte + Imag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3E3A017-1AA3-154C-82BB-5873D5A5E530}"/>
              </a:ext>
            </a:extLst>
          </p:cNvPr>
          <p:cNvSpPr>
            <a:spLocks noGrp="1"/>
          </p:cNvSpPr>
          <p:nvPr>
            <p:ph type="title" hasCustomPrompt="1"/>
          </p:nvPr>
        </p:nvSpPr>
        <p:spPr>
          <a:xfrm>
            <a:off x="1211263" y="457200"/>
            <a:ext cx="2721760" cy="1349566"/>
          </a:xfrm>
        </p:spPr>
        <p:txBody>
          <a:bodyPr anchor="b"/>
          <a:lstStyle>
            <a:lvl1pPr algn="ctr">
              <a:defRPr sz="3200">
                <a:solidFill>
                  <a:srgbClr val="B6292C"/>
                </a:solidFill>
              </a:defRPr>
            </a:lvl1pPr>
          </a:lstStyle>
          <a:p>
            <a:r>
              <a:rPr lang="fr-FR" dirty="0"/>
              <a:t>Votre titre de paragraphe</a:t>
            </a:r>
          </a:p>
        </p:txBody>
      </p:sp>
      <p:sp>
        <p:nvSpPr>
          <p:cNvPr id="3" name="Espace réservé de l’image 2">
            <a:extLst>
              <a:ext uri="{FF2B5EF4-FFF2-40B4-BE49-F238E27FC236}">
                <a16:creationId xmlns="" xmlns:a16="http://schemas.microsoft.com/office/drawing/2014/main" id="{91A474A5-7548-3349-9A7C-D7B3EC909936}"/>
              </a:ext>
            </a:extLst>
          </p:cNvPr>
          <p:cNvSpPr>
            <a:spLocks noGrp="1"/>
          </p:cNvSpPr>
          <p:nvPr>
            <p:ph type="pic" idx="1" hasCustomPrompt="1"/>
          </p:nvPr>
        </p:nvSpPr>
        <p:spPr>
          <a:xfrm>
            <a:off x="4400550" y="57980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Votre image ici</a:t>
            </a:r>
          </a:p>
        </p:txBody>
      </p:sp>
      <p:sp>
        <p:nvSpPr>
          <p:cNvPr id="4" name="Espace réservé du texte 3">
            <a:extLst>
              <a:ext uri="{FF2B5EF4-FFF2-40B4-BE49-F238E27FC236}">
                <a16:creationId xmlns="" xmlns:a16="http://schemas.microsoft.com/office/drawing/2014/main" id="{9F091E60-950D-1B45-BAFE-911A59034A35}"/>
              </a:ext>
            </a:extLst>
          </p:cNvPr>
          <p:cNvSpPr>
            <a:spLocks noGrp="1"/>
          </p:cNvSpPr>
          <p:nvPr>
            <p:ph type="body" sz="half" idx="2" hasCustomPrompt="1"/>
          </p:nvPr>
        </p:nvSpPr>
        <p:spPr>
          <a:xfrm>
            <a:off x="983448" y="2068417"/>
            <a:ext cx="2949575"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texte</a:t>
            </a:r>
          </a:p>
          <a:p>
            <a:pPr lvl="0"/>
            <a:endParaRPr lang="fr-FR" dirty="0"/>
          </a:p>
        </p:txBody>
      </p:sp>
      <p:sp>
        <p:nvSpPr>
          <p:cNvPr id="8" name="Espace réservé du pied de page 4">
            <a:extLst>
              <a:ext uri="{FF2B5EF4-FFF2-40B4-BE49-F238E27FC236}">
                <a16:creationId xmlns="" xmlns:a16="http://schemas.microsoft.com/office/drawing/2014/main" id="{3DA502FC-5F30-B641-9B26-76CA5BCEF2D1}"/>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3" name="Espace réservé du texte 12">
            <a:extLst>
              <a:ext uri="{FF2B5EF4-FFF2-40B4-BE49-F238E27FC236}">
                <a16:creationId xmlns="" xmlns:a16="http://schemas.microsoft.com/office/drawing/2014/main" id="{674B0568-FEE2-534B-BBAD-110CA854112D}"/>
              </a:ext>
            </a:extLst>
          </p:cNvPr>
          <p:cNvSpPr>
            <a:spLocks noGrp="1"/>
          </p:cNvSpPr>
          <p:nvPr>
            <p:ph type="body" sz="quarter" idx="10" hasCustomPrompt="1"/>
          </p:nvPr>
        </p:nvSpPr>
        <p:spPr>
          <a:xfrm>
            <a:off x="4400550" y="5575233"/>
            <a:ext cx="2396857" cy="219639"/>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286445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vierge">
    <p:spTree>
      <p:nvGrpSpPr>
        <p:cNvPr id="1" name=""/>
        <p:cNvGrpSpPr/>
        <p:nvPr/>
      </p:nvGrpSpPr>
      <p:grpSpPr>
        <a:xfrm>
          <a:off x="0" y="0"/>
          <a:ext cx="0" cy="0"/>
          <a:chOff x="0" y="0"/>
          <a:chExt cx="0" cy="0"/>
        </a:xfrm>
      </p:grpSpPr>
      <p:sp>
        <p:nvSpPr>
          <p:cNvPr id="3" name="Espace réservé du pied de page 2">
            <a:extLst>
              <a:ext uri="{FF2B5EF4-FFF2-40B4-BE49-F238E27FC236}">
                <a16:creationId xmlns="" xmlns:a16="http://schemas.microsoft.com/office/drawing/2014/main" id="{81598401-A58E-CF44-869C-C42F78B40DBE}"/>
              </a:ext>
            </a:extLst>
          </p:cNvPr>
          <p:cNvSpPr>
            <a:spLocks noGrp="1"/>
          </p:cNvSpPr>
          <p:nvPr>
            <p:ph type="ftr" sz="quarter" idx="10"/>
          </p:nvPr>
        </p:nvSpPr>
        <p:spPr/>
        <p:txBody>
          <a:bodyPr/>
          <a:lstStyle/>
          <a:p>
            <a:r>
              <a:rPr lang="fr-FR"/>
              <a:t>Titre de votre présentation – date à compléter</a:t>
            </a:r>
            <a:endParaRPr lang="fr-FR" dirty="0"/>
          </a:p>
        </p:txBody>
      </p:sp>
    </p:spTree>
    <p:extLst>
      <p:ext uri="{BB962C8B-B14F-4D97-AF65-F5344CB8AC3E}">
        <p14:creationId xmlns:p14="http://schemas.microsoft.com/office/powerpoint/2010/main" val="890845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emf"/><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 xmlns:a16="http://schemas.microsoft.com/office/drawing/2014/main" id="{68B87E29-20A4-384B-819E-EF3AA4509E5D}"/>
              </a:ext>
            </a:extLst>
          </p:cNvPr>
          <p:cNvPicPr>
            <a:picLocks noChangeAspect="1"/>
          </p:cNvPicPr>
          <p:nvPr userDrawn="1"/>
        </p:nvPicPr>
        <p:blipFill rotWithShape="1">
          <a:blip r:embed="rId3"/>
          <a:srcRect r="4460"/>
          <a:stretch/>
        </p:blipFill>
        <p:spPr>
          <a:xfrm>
            <a:off x="-142961" y="-11017"/>
            <a:ext cx="9286961" cy="6869017"/>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48174-775F-5243-9F62-1EBC4587A2DC}" type="datetimeFigureOut">
              <a:rPr lang="fr-FR" smtClean="0"/>
              <a:t>30/08/2023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1B647-54AB-3842-90F9-41354240241E}" type="slidenum">
              <a:rPr lang="fr-FR" smtClean="0"/>
              <a:t>‹N°›</a:t>
            </a:fld>
            <a:endParaRPr lang="fr-FR"/>
          </a:p>
        </p:txBody>
      </p:sp>
      <p:pic>
        <p:nvPicPr>
          <p:cNvPr id="9" name="Image 8">
            <a:extLst>
              <a:ext uri="{FF2B5EF4-FFF2-40B4-BE49-F238E27FC236}">
                <a16:creationId xmlns="" xmlns:a16="http://schemas.microsoft.com/office/drawing/2014/main" id="{D43D12E1-9EEB-CB4B-86F9-A97E65845594}"/>
              </a:ext>
            </a:extLst>
          </p:cNvPr>
          <p:cNvPicPr>
            <a:picLocks noChangeAspect="1"/>
          </p:cNvPicPr>
          <p:nvPr userDrawn="1"/>
        </p:nvPicPr>
        <p:blipFill>
          <a:blip r:embed="rId4"/>
          <a:stretch>
            <a:fillRect/>
          </a:stretch>
        </p:blipFill>
        <p:spPr>
          <a:xfrm>
            <a:off x="-107032" y="6177249"/>
            <a:ext cx="5854700" cy="647700"/>
          </a:xfrm>
          <a:prstGeom prst="rect">
            <a:avLst/>
          </a:prstGeom>
        </p:spPr>
      </p:pic>
      <p:pic>
        <p:nvPicPr>
          <p:cNvPr id="10" name="Image 9">
            <a:extLst>
              <a:ext uri="{FF2B5EF4-FFF2-40B4-BE49-F238E27FC236}">
                <a16:creationId xmlns="" xmlns:a16="http://schemas.microsoft.com/office/drawing/2014/main" id="{0C10D283-DA19-DF4F-8C0F-7CCDB5C5AB9E}"/>
              </a:ext>
            </a:extLst>
          </p:cNvPr>
          <p:cNvPicPr>
            <a:picLocks noChangeAspect="1"/>
          </p:cNvPicPr>
          <p:nvPr userDrawn="1"/>
        </p:nvPicPr>
        <p:blipFill rotWithShape="1">
          <a:blip r:embed="rId5"/>
          <a:srcRect t="15566" r="81566" b="36209"/>
          <a:stretch/>
        </p:blipFill>
        <p:spPr>
          <a:xfrm>
            <a:off x="7196768" y="172310"/>
            <a:ext cx="1685581" cy="1531344"/>
          </a:xfrm>
          <a:prstGeom prst="rect">
            <a:avLst/>
          </a:prstGeom>
        </p:spPr>
      </p:pic>
    </p:spTree>
    <p:extLst>
      <p:ext uri="{BB962C8B-B14F-4D97-AF65-F5344CB8AC3E}">
        <p14:creationId xmlns:p14="http://schemas.microsoft.com/office/powerpoint/2010/main" val="16576598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 xmlns:a16="http://schemas.microsoft.com/office/drawing/2014/main" id="{DD2B1C50-2526-9E41-8E52-A43916BFF1A8}"/>
              </a:ext>
            </a:extLst>
          </p:cNvPr>
          <p:cNvPicPr>
            <a:picLocks noChangeAspect="1"/>
          </p:cNvPicPr>
          <p:nvPr userDrawn="1"/>
        </p:nvPicPr>
        <p:blipFill rotWithShape="1">
          <a:blip r:embed="rId10"/>
          <a:srcRect l="19128" r="5872"/>
          <a:stretch/>
        </p:blipFill>
        <p:spPr>
          <a:xfrm rot="5400000">
            <a:off x="-198194" y="198192"/>
            <a:ext cx="6858001" cy="6461615"/>
          </a:xfrm>
          <a:prstGeom prst="rect">
            <a:avLst/>
          </a:prstGeom>
        </p:spPr>
      </p:pic>
      <p:sp>
        <p:nvSpPr>
          <p:cNvPr id="2" name="Espace réservé du titre 1">
            <a:extLst>
              <a:ext uri="{FF2B5EF4-FFF2-40B4-BE49-F238E27FC236}">
                <a16:creationId xmlns="" xmlns:a16="http://schemas.microsoft.com/office/drawing/2014/main" id="{9329FE7C-1990-CD4C-A721-010B48A78691}"/>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3" name="Espace réservé du texte 2">
            <a:extLst>
              <a:ext uri="{FF2B5EF4-FFF2-40B4-BE49-F238E27FC236}">
                <a16:creationId xmlns="" xmlns:a16="http://schemas.microsoft.com/office/drawing/2014/main" id="{CE8A1627-BAF5-D649-818B-DD3CAC198D30}"/>
              </a:ext>
            </a:extLst>
          </p:cNvPr>
          <p:cNvSpPr>
            <a:spLocks noGrp="1"/>
          </p:cNvSpPr>
          <p:nvPr>
            <p:ph type="body" idx="1"/>
          </p:nvPr>
        </p:nvSpPr>
        <p:spPr>
          <a:xfrm>
            <a:off x="899582" y="1740107"/>
            <a:ext cx="6680023" cy="4164933"/>
          </a:xfrm>
          <a:prstGeom prst="rect">
            <a:avLst/>
          </a:prstGeom>
        </p:spPr>
        <p:txBody>
          <a:bodyPr vert="horz" lIns="91440" tIns="45720" rIns="91440" bIns="45720" rtlCol="0">
            <a:normAutofit/>
          </a:body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
        <p:nvSpPr>
          <p:cNvPr id="5" name="Espace réservé du pied de page 4">
            <a:extLst>
              <a:ext uri="{FF2B5EF4-FFF2-40B4-BE49-F238E27FC236}">
                <a16:creationId xmlns="" xmlns:a16="http://schemas.microsoft.com/office/drawing/2014/main" id="{CD4B6723-5C41-184A-96BB-63EC9CB39CC0}"/>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pic>
        <p:nvPicPr>
          <p:cNvPr id="7" name="Image 6">
            <a:extLst>
              <a:ext uri="{FF2B5EF4-FFF2-40B4-BE49-F238E27FC236}">
                <a16:creationId xmlns="" xmlns:a16="http://schemas.microsoft.com/office/drawing/2014/main" id="{D4C1FAF5-4221-2648-A1C5-BE47D55CC3B7}"/>
              </a:ext>
            </a:extLst>
          </p:cNvPr>
          <p:cNvPicPr>
            <a:picLocks noChangeAspect="1"/>
          </p:cNvPicPr>
          <p:nvPr userDrawn="1"/>
        </p:nvPicPr>
        <p:blipFill rotWithShape="1">
          <a:blip r:embed="rId11"/>
          <a:srcRect t="15566" r="81566" b="36209"/>
          <a:stretch/>
        </p:blipFill>
        <p:spPr>
          <a:xfrm>
            <a:off x="7497667" y="5442334"/>
            <a:ext cx="1398483" cy="1270517"/>
          </a:xfrm>
          <a:prstGeom prst="rect">
            <a:avLst/>
          </a:prstGeom>
        </p:spPr>
      </p:pic>
    </p:spTree>
    <p:extLst>
      <p:ext uri="{BB962C8B-B14F-4D97-AF65-F5344CB8AC3E}">
        <p14:creationId xmlns:p14="http://schemas.microsoft.com/office/powerpoint/2010/main" val="2722180935"/>
      </p:ext>
    </p:extLst>
  </p:cSld>
  <p:clrMap bg1="lt1" tx1="dk1" bg2="lt2" tx2="dk2" accent1="accent1" accent2="accent2" accent3="accent3" accent4="accent4" accent5="accent5" accent6="accent6" hlink="hlink" folHlink="folHlink"/>
  <p:sldLayoutIdLst>
    <p:sldLayoutId id="2147483679" r:id="rId1"/>
    <p:sldLayoutId id="2147483671" r:id="rId2"/>
    <p:sldLayoutId id="2147483673" r:id="rId3"/>
    <p:sldLayoutId id="2147483677" r:id="rId4"/>
    <p:sldLayoutId id="2147483678" r:id="rId5"/>
    <p:sldLayoutId id="2147483674" r:id="rId6"/>
    <p:sldLayoutId id="2147483676" r:id="rId7"/>
    <p:sldLayoutId id="2147483680" r:id="rId8"/>
  </p:sldLayoutIdLst>
  <p:txStyles>
    <p:title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p:titleStyle>
    <p:bodyStyle>
      <a:lvl1pPr marL="0" indent="0" algn="l" defTabSz="914400" rtl="0" eaLnBrk="1" latinLnBrk="0" hangingPunct="1">
        <a:lnSpc>
          <a:spcPct val="90000"/>
        </a:lnSpc>
        <a:spcBef>
          <a:spcPts val="1000"/>
        </a:spcBef>
        <a:buClr>
          <a:srgbClr val="B8292C"/>
        </a:buClr>
        <a:buSzPct val="150000"/>
        <a:buFont typeface="ArialUnicodeMS" panose="020B0604020202020204" pitchFamily="34" charset="-128"/>
        <a:buNone/>
        <a:defRPr sz="2500" kern="1200">
          <a:solidFill>
            <a:srgbClr val="B6292C"/>
          </a:solidFill>
          <a:latin typeface="Futura Medium" panose="020B0602020204020303" pitchFamily="34" charset="-79"/>
          <a:ea typeface="+mn-ea"/>
          <a:cs typeface="Futura Medium" panose="020B0602020204020303" pitchFamily="34" charset="-79"/>
        </a:defRPr>
      </a:lvl1pPr>
      <a:lvl2pPr marL="800100" indent="-342900" algn="l" defTabSz="914400" rtl="0" eaLnBrk="1" latinLnBrk="0" hangingPunct="1">
        <a:lnSpc>
          <a:spcPct val="90000"/>
        </a:lnSpc>
        <a:spcBef>
          <a:spcPts val="500"/>
        </a:spcBef>
        <a:buClr>
          <a:srgbClr val="7C9BC0"/>
        </a:buClr>
        <a:buSzPct val="120000"/>
        <a:buFont typeface="HiraginoSans-W3" panose="020B0400000000000000" pitchFamily="34" charset="-128"/>
        <a:buChar char="◎"/>
        <a:defRPr sz="20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Clr>
          <a:srgbClr val="7C9BC0"/>
        </a:buClr>
        <a:buSzPct val="120000"/>
        <a:buFont typeface="LucidaGrande" panose="020B06000405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2.webp"/><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A253948-7845-BB48-97EC-634D3D153E1F}"/>
              </a:ext>
            </a:extLst>
          </p:cNvPr>
          <p:cNvSpPr>
            <a:spLocks noGrp="1"/>
          </p:cNvSpPr>
          <p:nvPr>
            <p:ph type="title"/>
          </p:nvPr>
        </p:nvSpPr>
        <p:spPr/>
        <p:txBody>
          <a:bodyPr/>
          <a:lstStyle/>
          <a:p>
            <a:r>
              <a:rPr lang="fr-FR" b="1" dirty="0">
                <a:solidFill>
                  <a:srgbClr val="439DB8"/>
                </a:solidFill>
                <a:latin typeface="Verdana"/>
                <a:ea typeface="ＭＳ Ｐゴシック" charset="0"/>
                <a:cs typeface="Futura Medium" panose="020B0602020204020303"/>
              </a:rPr>
              <a:t>MODULE V.A.E</a:t>
            </a:r>
            <a:r>
              <a:rPr lang="fr-FR" sz="3200" b="1" dirty="0">
                <a:solidFill>
                  <a:srgbClr val="439DB8"/>
                </a:solidFill>
                <a:latin typeface="Verdana"/>
                <a:ea typeface="ＭＳ Ｐゴシック" charset="0"/>
              </a:rPr>
              <a:t/>
            </a:r>
            <a:br>
              <a:rPr lang="fr-FR" sz="3200" b="1" dirty="0">
                <a:solidFill>
                  <a:srgbClr val="439DB8"/>
                </a:solidFill>
                <a:latin typeface="Verdana"/>
                <a:ea typeface="ＭＳ Ｐゴシック" charset="0"/>
              </a:rPr>
            </a:br>
            <a:endParaRPr lang="fr-FR" dirty="0"/>
          </a:p>
        </p:txBody>
      </p:sp>
      <p:sp>
        <p:nvSpPr>
          <p:cNvPr id="3" name="Espace réservé du texte 2">
            <a:extLst>
              <a:ext uri="{FF2B5EF4-FFF2-40B4-BE49-F238E27FC236}">
                <a16:creationId xmlns="" xmlns:a16="http://schemas.microsoft.com/office/drawing/2014/main" id="{6215F6D1-1F9C-C243-96C1-273E5005A0FC}"/>
              </a:ext>
            </a:extLst>
          </p:cNvPr>
          <p:cNvSpPr>
            <a:spLocks noGrp="1"/>
          </p:cNvSpPr>
          <p:nvPr>
            <p:ph type="body" sz="quarter" idx="12"/>
          </p:nvPr>
        </p:nvSpPr>
        <p:spPr/>
        <p:txBody>
          <a:bodyPr/>
          <a:lstStyle/>
          <a:p>
            <a:pPr lvl="0" defTabSz="457200" fontAlgn="base">
              <a:lnSpc>
                <a:spcPct val="100000"/>
              </a:lnSpc>
              <a:spcBef>
                <a:spcPct val="0"/>
              </a:spcBef>
              <a:spcAft>
                <a:spcPct val="0"/>
              </a:spcAft>
              <a:defRPr/>
            </a:pPr>
            <a:r>
              <a:rPr lang="fr-FR" sz="3400" dirty="0">
                <a:solidFill>
                  <a:prstClr val="white">
                    <a:lumMod val="50000"/>
                  </a:prstClr>
                </a:solidFill>
                <a:latin typeface="Verdana"/>
                <a:ea typeface="ＭＳ Ｐゴシック" charset="0"/>
                <a:cs typeface="Futura Medium" panose="020B0602020204020303"/>
              </a:rPr>
              <a:t>Commission Nationale Sécurité</a:t>
            </a:r>
          </a:p>
          <a:p>
            <a:pPr lvl="0" defTabSz="457200" fontAlgn="base">
              <a:lnSpc>
                <a:spcPct val="100000"/>
              </a:lnSpc>
              <a:spcBef>
                <a:spcPct val="0"/>
              </a:spcBef>
              <a:spcAft>
                <a:spcPct val="0"/>
              </a:spcAft>
              <a:defRPr/>
            </a:pPr>
            <a:endParaRPr lang="fr-FR" sz="3400" dirty="0">
              <a:solidFill>
                <a:prstClr val="white">
                  <a:lumMod val="50000"/>
                </a:prstClr>
              </a:solidFill>
              <a:latin typeface="Verdana"/>
              <a:ea typeface="ＭＳ Ｐゴシック" charset="0"/>
              <a:cs typeface="Futura Medium" panose="020B0602020204020303"/>
            </a:endParaRPr>
          </a:p>
          <a:p>
            <a:pPr lvl="0" defTabSz="457200" fontAlgn="base">
              <a:lnSpc>
                <a:spcPct val="100000"/>
              </a:lnSpc>
              <a:spcBef>
                <a:spcPct val="0"/>
              </a:spcBef>
              <a:spcAft>
                <a:spcPct val="0"/>
              </a:spcAft>
              <a:defRPr/>
            </a:pPr>
            <a:r>
              <a:rPr lang="fr-FR" sz="3400" dirty="0" smtClean="0">
                <a:solidFill>
                  <a:prstClr val="white">
                    <a:lumMod val="50000"/>
                  </a:prstClr>
                </a:solidFill>
                <a:latin typeface="Verdana"/>
                <a:ea typeface="ＭＳ Ｐゴシック" charset="0"/>
                <a:cs typeface="Futura Medium" panose="020B0602020204020303"/>
              </a:rPr>
              <a:t>Janvier 2023</a:t>
            </a:r>
            <a:endParaRPr lang="fr-FR" sz="3400" dirty="0">
              <a:solidFill>
                <a:prstClr val="white">
                  <a:lumMod val="50000"/>
                </a:prstClr>
              </a:solidFill>
              <a:latin typeface="Verdana"/>
              <a:ea typeface="ＭＳ Ｐゴシック" charset="0"/>
              <a:cs typeface="Futura Medium" panose="020B0602020204020303"/>
            </a:endParaRPr>
          </a:p>
          <a:p>
            <a:endParaRPr lang="fr-FR" dirty="0"/>
          </a:p>
        </p:txBody>
      </p:sp>
    </p:spTree>
    <p:extLst>
      <p:ext uri="{BB962C8B-B14F-4D97-AF65-F5344CB8AC3E}">
        <p14:creationId xmlns:p14="http://schemas.microsoft.com/office/powerpoint/2010/main" val="147456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8958" y="785339"/>
            <a:ext cx="3257623" cy="584775"/>
          </a:xfrm>
          <a:prstGeom prst="rect">
            <a:avLst/>
          </a:prstGeom>
        </p:spPr>
        <p:txBody>
          <a:bodyPr wrap="none">
            <a:spAutoFit/>
          </a:bodyPr>
          <a:lstStyle/>
          <a:p>
            <a:pPr lvl="0" defTabSz="457200" fontAlgn="base">
              <a:spcBef>
                <a:spcPct val="0"/>
              </a:spcBef>
              <a:spcAft>
                <a:spcPct val="0"/>
              </a:spcAft>
            </a:pPr>
            <a:r>
              <a:rPr lang="fr-FR" sz="3200" b="1" dirty="0">
                <a:solidFill>
                  <a:schemeClr val="accent1">
                    <a:lumMod val="75000"/>
                  </a:schemeClr>
                </a:solidFill>
                <a:latin typeface="Futura Medium"/>
                <a:ea typeface="ＭＳ Ｐゴシック" charset="0"/>
                <a:cs typeface="Verdana"/>
              </a:rPr>
              <a:t>Règlementation</a:t>
            </a:r>
            <a:endParaRPr lang="fr-FR" sz="3200" dirty="0">
              <a:solidFill>
                <a:schemeClr val="accent1">
                  <a:lumMod val="75000"/>
                </a:schemeClr>
              </a:solidFill>
              <a:latin typeface="Futura Medium"/>
              <a:ea typeface="ＭＳ Ｐゴシック" charset="0"/>
            </a:endParaRPr>
          </a:p>
        </p:txBody>
      </p:sp>
      <p:sp>
        <p:nvSpPr>
          <p:cNvPr id="4" name="Rectangle 3"/>
          <p:cNvSpPr/>
          <p:nvPr/>
        </p:nvSpPr>
        <p:spPr>
          <a:xfrm>
            <a:off x="551935" y="2999768"/>
            <a:ext cx="8221361" cy="1200329"/>
          </a:xfrm>
          <a:prstGeom prst="rect">
            <a:avLst/>
          </a:prstGeom>
        </p:spPr>
        <p:txBody>
          <a:bodyPr wrap="square">
            <a:spAutoFit/>
          </a:bodyPr>
          <a:lstStyle/>
          <a:p>
            <a:r>
              <a:rPr lang="fr-FR" sz="2400" dirty="0">
                <a:latin typeface="Futura Medium"/>
              </a:rPr>
              <a:t>Un VAE doit satisfaire à la norme NF EN15194 (06/2009) relative aux cycles à assistance électrique ou avoir satisfait à des essais prouvant un niveau de sécurité </a:t>
            </a:r>
            <a:r>
              <a:rPr lang="fr-FR" sz="2400" dirty="0" smtClean="0">
                <a:latin typeface="Futura Medium"/>
              </a:rPr>
              <a:t>équivalent. </a:t>
            </a:r>
            <a:endParaRPr lang="fr-FR" sz="2400" dirty="0">
              <a:latin typeface="Futura Medium"/>
            </a:endParaRPr>
          </a:p>
        </p:txBody>
      </p:sp>
    </p:spTree>
    <p:extLst>
      <p:ext uri="{BB962C8B-B14F-4D97-AF65-F5344CB8AC3E}">
        <p14:creationId xmlns:p14="http://schemas.microsoft.com/office/powerpoint/2010/main" val="111010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060"/>
            <a:ext cx="9144000" cy="5152612"/>
          </a:xfrm>
          <a:prstGeom prst="rect">
            <a:avLst/>
          </a:prstGeom>
        </p:spPr>
      </p:pic>
    </p:spTree>
    <p:extLst>
      <p:ext uri="{BB962C8B-B14F-4D97-AF65-F5344CB8AC3E}">
        <p14:creationId xmlns:p14="http://schemas.microsoft.com/office/powerpoint/2010/main" val="3286312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2"/>
            <a:ext cx="9144000" cy="5511609"/>
          </a:xfrm>
          <a:prstGeom prst="rect">
            <a:avLst/>
          </a:prstGeom>
        </p:spPr>
      </p:pic>
    </p:spTree>
    <p:extLst>
      <p:ext uri="{BB962C8B-B14F-4D97-AF65-F5344CB8AC3E}">
        <p14:creationId xmlns:p14="http://schemas.microsoft.com/office/powerpoint/2010/main" val="1829346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62"/>
            <a:ext cx="9144000" cy="5201712"/>
          </a:xfrm>
          <a:prstGeom prst="rect">
            <a:avLst/>
          </a:prstGeom>
        </p:spPr>
      </p:pic>
    </p:spTree>
    <p:extLst>
      <p:ext uri="{BB962C8B-B14F-4D97-AF65-F5344CB8AC3E}">
        <p14:creationId xmlns:p14="http://schemas.microsoft.com/office/powerpoint/2010/main" val="82572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8540" y="1106133"/>
            <a:ext cx="8155460" cy="4154984"/>
          </a:xfrm>
          <a:prstGeom prst="rect">
            <a:avLst/>
          </a:prstGeom>
        </p:spPr>
        <p:txBody>
          <a:bodyPr wrap="square">
            <a:spAutoFit/>
          </a:bodyPr>
          <a:lstStyle/>
          <a:p>
            <a:pPr algn="ctr"/>
            <a:r>
              <a:rPr lang="fr-FR" sz="3200" b="1" dirty="0">
                <a:solidFill>
                  <a:srgbClr val="000000"/>
                </a:solidFill>
                <a:latin typeface="Calibri-Bold"/>
              </a:rPr>
              <a:t>Peut‐on transformer un vélo classique en </a:t>
            </a:r>
            <a:r>
              <a:rPr lang="fr-FR" sz="3200" b="1" dirty="0" smtClean="0">
                <a:solidFill>
                  <a:srgbClr val="000000"/>
                </a:solidFill>
                <a:latin typeface="Calibri-Bold"/>
              </a:rPr>
              <a:t>VAE</a:t>
            </a:r>
            <a:r>
              <a:rPr lang="fr-FR" sz="3200" b="1" dirty="0" smtClean="0">
                <a:solidFill>
                  <a:srgbClr val="000000"/>
                </a:solidFill>
                <a:latin typeface="Calibri-Bold"/>
              </a:rPr>
              <a:t>:</a:t>
            </a:r>
          </a:p>
          <a:p>
            <a:pPr algn="ctr"/>
            <a:r>
              <a:rPr lang="fr-FR" sz="2000" dirty="0">
                <a:solidFill>
                  <a:srgbClr val="000000"/>
                </a:solidFill>
                <a:latin typeface="Futura Medium"/>
              </a:rPr>
              <a:t>La direction </a:t>
            </a:r>
            <a:r>
              <a:rPr lang="fr-FR" sz="2000" dirty="0" smtClean="0">
                <a:solidFill>
                  <a:srgbClr val="000000"/>
                </a:solidFill>
                <a:latin typeface="Futura Medium"/>
              </a:rPr>
              <a:t>de l'information </a:t>
            </a:r>
            <a:r>
              <a:rPr lang="fr-FR" sz="2000" dirty="0">
                <a:solidFill>
                  <a:srgbClr val="000000"/>
                </a:solidFill>
                <a:latin typeface="Futura Medium"/>
              </a:rPr>
              <a:t>légale et administrative qui dépend du 1er ministre a publié le 29 septembre </a:t>
            </a:r>
            <a:r>
              <a:rPr lang="fr-FR" sz="2000" dirty="0" smtClean="0">
                <a:solidFill>
                  <a:srgbClr val="000000"/>
                </a:solidFill>
                <a:latin typeface="Futura Medium"/>
              </a:rPr>
              <a:t>2020 un </a:t>
            </a:r>
            <a:r>
              <a:rPr lang="fr-FR" sz="2000" dirty="0">
                <a:solidFill>
                  <a:srgbClr val="000000"/>
                </a:solidFill>
                <a:latin typeface="Futura Medium"/>
              </a:rPr>
              <a:t>texte </a:t>
            </a:r>
            <a:r>
              <a:rPr lang="fr-FR" sz="2000" dirty="0" smtClean="0">
                <a:solidFill>
                  <a:srgbClr val="000000"/>
                </a:solidFill>
                <a:latin typeface="Futura Medium"/>
              </a:rPr>
              <a:t>qui </a:t>
            </a:r>
            <a:r>
              <a:rPr lang="fr-FR" sz="2000" dirty="0">
                <a:solidFill>
                  <a:srgbClr val="000000"/>
                </a:solidFill>
                <a:latin typeface="Futura Medium"/>
              </a:rPr>
              <a:t>diffuse les règles à respecter afin d'utiliser un kit électrique sur voie publique :</a:t>
            </a:r>
          </a:p>
          <a:p>
            <a:pPr algn="ctr"/>
            <a:endParaRPr lang="fr-FR" sz="2000" dirty="0">
              <a:solidFill>
                <a:srgbClr val="000000"/>
              </a:solidFill>
              <a:latin typeface="Futura Medium"/>
            </a:endParaRPr>
          </a:p>
          <a:p>
            <a:pPr algn="ctr"/>
            <a:r>
              <a:rPr lang="fr-FR" sz="2000" dirty="0">
                <a:solidFill>
                  <a:srgbClr val="000000"/>
                </a:solidFill>
                <a:latin typeface="Futura Medium"/>
              </a:rPr>
              <a:t>"Vous souhaitez transformer votre vélo classique sans assistance électrique en l'équipant d'un kit de motorisation électrique (batterie, contrôleur et moteur) afin de vous déplacer plus facilement ? Avant de choisir entre un moteur roue ou pédalier et d'installer votre kit de conversion, connaissez-vous les règles à respecter pour circuler sur la voie publique ?</a:t>
            </a:r>
            <a:endParaRPr lang="fr-FR" sz="2000" dirty="0">
              <a:solidFill>
                <a:srgbClr val="000000"/>
              </a:solidFill>
              <a:latin typeface="Futura Medium"/>
            </a:endParaRPr>
          </a:p>
        </p:txBody>
      </p:sp>
    </p:spTree>
    <p:extLst>
      <p:ext uri="{BB962C8B-B14F-4D97-AF65-F5344CB8AC3E}">
        <p14:creationId xmlns:p14="http://schemas.microsoft.com/office/powerpoint/2010/main" val="69213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903" y="1667461"/>
            <a:ext cx="8316097" cy="3477875"/>
          </a:xfrm>
          <a:prstGeom prst="rect">
            <a:avLst/>
          </a:prstGeom>
        </p:spPr>
        <p:txBody>
          <a:bodyPr wrap="square">
            <a:spAutoFit/>
          </a:bodyPr>
          <a:lstStyle/>
          <a:p>
            <a:r>
              <a:rPr lang="fr-FR" sz="2000" dirty="0">
                <a:solidFill>
                  <a:srgbClr val="000000"/>
                </a:solidFill>
                <a:latin typeface="Futura Medium"/>
              </a:rPr>
              <a:t>Vous pouvez électrifier votre vélo et circuler sur la voie publique à condition que :</a:t>
            </a:r>
          </a:p>
          <a:p>
            <a:endParaRPr lang="fr-FR" sz="2000" dirty="0">
              <a:solidFill>
                <a:srgbClr val="000000"/>
              </a:solidFill>
              <a:latin typeface="Futura Medium"/>
            </a:endParaRPr>
          </a:p>
          <a:p>
            <a:r>
              <a:rPr lang="fr-FR" sz="2000" dirty="0">
                <a:solidFill>
                  <a:srgbClr val="000000"/>
                </a:solidFill>
                <a:latin typeface="Futura Medium"/>
              </a:rPr>
              <a:t>    sa puissance maximale soit de 250 W ;</a:t>
            </a:r>
          </a:p>
          <a:p>
            <a:r>
              <a:rPr lang="fr-FR" sz="2000" dirty="0">
                <a:solidFill>
                  <a:srgbClr val="000000"/>
                </a:solidFill>
                <a:latin typeface="Futura Medium"/>
              </a:rPr>
              <a:t>    sa vitesse maximale soit de 25 km/h ;</a:t>
            </a:r>
          </a:p>
          <a:p>
            <a:r>
              <a:rPr lang="fr-FR" sz="2000" dirty="0">
                <a:solidFill>
                  <a:srgbClr val="000000"/>
                </a:solidFill>
                <a:latin typeface="Futura Medium"/>
              </a:rPr>
              <a:t>    l'assistance ne se déclenche qu'au pédalage et se coupe à l'arrêt du pédalage. Il est cependant autorisé de mettre en place une assistance au démarrage sans avoir recours au pédalage mais elle ne doit pas excéder 6 km/h.</a:t>
            </a:r>
          </a:p>
          <a:p>
            <a:endParaRPr lang="fr-FR" sz="2000" dirty="0">
              <a:solidFill>
                <a:srgbClr val="000000"/>
              </a:solidFill>
              <a:latin typeface="Futura Medium"/>
            </a:endParaRPr>
          </a:p>
          <a:p>
            <a:r>
              <a:rPr lang="fr-FR" sz="2000" dirty="0">
                <a:solidFill>
                  <a:srgbClr val="000000"/>
                </a:solidFill>
                <a:latin typeface="Futura Medium"/>
              </a:rPr>
              <a:t>Dans ces conditions, il est inutile de l'immatriculer "</a:t>
            </a:r>
            <a:endParaRPr lang="fr-FR" sz="2000" b="1" dirty="0">
              <a:latin typeface="Futura Medium"/>
            </a:endParaRPr>
          </a:p>
        </p:txBody>
      </p:sp>
    </p:spTree>
    <p:extLst>
      <p:ext uri="{BB962C8B-B14F-4D97-AF65-F5344CB8AC3E}">
        <p14:creationId xmlns:p14="http://schemas.microsoft.com/office/powerpoint/2010/main" val="120905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746" y="2059617"/>
            <a:ext cx="8130746" cy="2554545"/>
          </a:xfrm>
          <a:prstGeom prst="rect">
            <a:avLst/>
          </a:prstGeom>
        </p:spPr>
        <p:txBody>
          <a:bodyPr wrap="square">
            <a:spAutoFit/>
          </a:bodyPr>
          <a:lstStyle/>
          <a:p>
            <a:pPr algn="ctr"/>
            <a:r>
              <a:rPr lang="fr-FR" sz="2000" b="1" dirty="0">
                <a:latin typeface="Futura Medium"/>
              </a:rPr>
              <a:t>Avec cette position, les pouvoirs publics prennent parti pour autoriser l'utilisation d'un kit électrique sur voie publique lorsqu'il respecte la norme EN 15194 sans avoir besoin d'homologuer l'installation.</a:t>
            </a:r>
          </a:p>
          <a:p>
            <a:pPr algn="ctr"/>
            <a:endParaRPr lang="fr-FR" sz="2000" b="1" dirty="0">
              <a:latin typeface="Futura Medium"/>
            </a:endParaRPr>
          </a:p>
          <a:p>
            <a:pPr algn="ctr"/>
            <a:r>
              <a:rPr lang="fr-FR" sz="2000" b="1" dirty="0">
                <a:latin typeface="Futura Medium"/>
              </a:rPr>
              <a:t>Si l'une des 3 conditions n'étant pas respectées, il faudra vous assurer, mais aussi immatriculer le vélo afin de pouvoir rouler sur voie publique.</a:t>
            </a:r>
            <a:endParaRPr lang="fr-FR" sz="2000" dirty="0">
              <a:latin typeface="Futura Medium"/>
            </a:endParaRPr>
          </a:p>
        </p:txBody>
      </p:sp>
    </p:spTree>
    <p:extLst>
      <p:ext uri="{BB962C8B-B14F-4D97-AF65-F5344CB8AC3E}">
        <p14:creationId xmlns:p14="http://schemas.microsoft.com/office/powerpoint/2010/main" val="1862107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897" y="485732"/>
            <a:ext cx="8217243" cy="5078313"/>
          </a:xfrm>
          <a:prstGeom prst="rect">
            <a:avLst/>
          </a:prstGeom>
        </p:spPr>
        <p:txBody>
          <a:bodyPr wrap="square">
            <a:spAutoFit/>
          </a:bodyPr>
          <a:lstStyle/>
          <a:p>
            <a:pPr algn="ctr"/>
            <a:r>
              <a:rPr lang="fr-FR" sz="2400" b="1" dirty="0">
                <a:latin typeface="Futura Medium"/>
              </a:rPr>
              <a:t>Quel genre de problèmes pouvez‐vous rencontrer </a:t>
            </a:r>
            <a:r>
              <a:rPr lang="fr-FR" sz="2400" b="1" dirty="0" smtClean="0">
                <a:latin typeface="Futura Medium"/>
              </a:rPr>
              <a:t>?</a:t>
            </a:r>
          </a:p>
          <a:p>
            <a:endParaRPr lang="fr-FR" sz="2000" dirty="0">
              <a:latin typeface="Futura Medium"/>
            </a:endParaRPr>
          </a:p>
          <a:p>
            <a:pPr marL="342900" indent="-342900">
              <a:buFontTx/>
              <a:buChar char="-"/>
            </a:pPr>
            <a:r>
              <a:rPr lang="fr-FR" sz="2000" dirty="0" smtClean="0">
                <a:latin typeface="Futura Medium"/>
              </a:rPr>
              <a:t>Un </a:t>
            </a:r>
            <a:r>
              <a:rPr lang="fr-FR" sz="2000" dirty="0">
                <a:latin typeface="Futura Medium"/>
              </a:rPr>
              <a:t>contrôle de conformité par les F</a:t>
            </a:r>
            <a:r>
              <a:rPr lang="fr-FR" sz="2000" dirty="0" smtClean="0">
                <a:latin typeface="Futura Medium"/>
              </a:rPr>
              <a:t>orces </a:t>
            </a:r>
            <a:r>
              <a:rPr lang="fr-FR" sz="2000" dirty="0">
                <a:latin typeface="Futura Medium"/>
              </a:rPr>
              <a:t>de l’ordre</a:t>
            </a:r>
            <a:r>
              <a:rPr lang="fr-FR" sz="2000" dirty="0" smtClean="0">
                <a:latin typeface="Futura Medium"/>
              </a:rPr>
              <a:t>.</a:t>
            </a:r>
          </a:p>
          <a:p>
            <a:pPr marL="342900" indent="-342900">
              <a:buFontTx/>
              <a:buChar char="-"/>
            </a:pPr>
            <a:endParaRPr lang="fr-FR" sz="2000" dirty="0">
              <a:latin typeface="Futura Medium"/>
            </a:endParaRPr>
          </a:p>
          <a:p>
            <a:pPr marL="285750" indent="-285750">
              <a:buFontTx/>
              <a:buChar char="-"/>
            </a:pPr>
            <a:r>
              <a:rPr lang="fr-FR" sz="2000" dirty="0" smtClean="0">
                <a:latin typeface="Futura Medium"/>
              </a:rPr>
              <a:t>Pour </a:t>
            </a:r>
            <a:r>
              <a:rPr lang="fr-FR" sz="2000" dirty="0">
                <a:latin typeface="Futura Medium"/>
              </a:rPr>
              <a:t>de petits accidents il est peu probable que l’assureur cherche à se disculper et </a:t>
            </a:r>
            <a:r>
              <a:rPr lang="fr-FR" sz="2000" dirty="0" smtClean="0">
                <a:latin typeface="Futura Medium"/>
              </a:rPr>
              <a:t>vous serez </a:t>
            </a:r>
            <a:r>
              <a:rPr lang="fr-FR" sz="2000" dirty="0">
                <a:latin typeface="Futura Medium"/>
              </a:rPr>
              <a:t>indemnisé</a:t>
            </a:r>
            <a:r>
              <a:rPr lang="fr-FR" sz="2000" dirty="0" smtClean="0">
                <a:latin typeface="Futura Medium"/>
              </a:rPr>
              <a:t>.</a:t>
            </a:r>
          </a:p>
          <a:p>
            <a:pPr marL="285750" indent="-285750">
              <a:buFontTx/>
              <a:buChar char="-"/>
            </a:pPr>
            <a:endParaRPr lang="fr-FR" sz="2000" dirty="0">
              <a:latin typeface="Futura Medium"/>
            </a:endParaRPr>
          </a:p>
          <a:p>
            <a:pPr marL="285750" indent="-285750">
              <a:buFontTx/>
              <a:buChar char="-"/>
            </a:pPr>
            <a:r>
              <a:rPr lang="fr-FR" sz="2000" dirty="0" smtClean="0">
                <a:latin typeface="Futura Medium"/>
              </a:rPr>
              <a:t> </a:t>
            </a:r>
            <a:r>
              <a:rPr lang="fr-FR" sz="2000" dirty="0">
                <a:latin typeface="Futura Medium"/>
              </a:rPr>
              <a:t>Mais quel sera son comportement dans le cas d’un accident ayant</a:t>
            </a:r>
          </a:p>
          <a:p>
            <a:r>
              <a:rPr lang="fr-FR" sz="2000" dirty="0">
                <a:latin typeface="Futura Medium"/>
              </a:rPr>
              <a:t>entrainé </a:t>
            </a:r>
            <a:r>
              <a:rPr lang="fr-FR" sz="2000" dirty="0" smtClean="0">
                <a:latin typeface="Futura Medium"/>
              </a:rPr>
              <a:t>une invalidité permanente ou un </a:t>
            </a:r>
            <a:r>
              <a:rPr lang="fr-FR" sz="2000" dirty="0">
                <a:latin typeface="Futura Medium"/>
              </a:rPr>
              <a:t>décès. </a:t>
            </a:r>
            <a:endParaRPr lang="fr-FR" sz="2000" dirty="0" smtClean="0">
              <a:latin typeface="Futura Medium"/>
            </a:endParaRPr>
          </a:p>
          <a:p>
            <a:endParaRPr lang="fr-FR" sz="2000" dirty="0">
              <a:latin typeface="Futura Medium"/>
            </a:endParaRPr>
          </a:p>
          <a:p>
            <a:r>
              <a:rPr lang="fr-FR" sz="2000" dirty="0" smtClean="0">
                <a:latin typeface="Futura Medium"/>
              </a:rPr>
              <a:t>Il </a:t>
            </a:r>
            <a:r>
              <a:rPr lang="fr-FR" sz="2000" dirty="0">
                <a:latin typeface="Futura Medium"/>
              </a:rPr>
              <a:t>peut refuser l’indemnisation si le véhicule déclaré </a:t>
            </a:r>
            <a:r>
              <a:rPr lang="fr-FR" sz="2000" b="1" dirty="0">
                <a:latin typeface="Futura Medium"/>
              </a:rPr>
              <a:t>ne correspond </a:t>
            </a:r>
            <a:r>
              <a:rPr lang="fr-FR" sz="2000" b="1" dirty="0" smtClean="0">
                <a:latin typeface="Futura Medium"/>
              </a:rPr>
              <a:t>pas aux </a:t>
            </a:r>
            <a:r>
              <a:rPr lang="fr-FR" sz="2000" b="1" dirty="0">
                <a:latin typeface="Futura Medium"/>
              </a:rPr>
              <a:t>caractéristiques </a:t>
            </a:r>
            <a:r>
              <a:rPr lang="fr-FR" sz="2000" dirty="0">
                <a:latin typeface="Futura Medium"/>
              </a:rPr>
              <a:t>de celui </a:t>
            </a:r>
            <a:r>
              <a:rPr lang="fr-FR" sz="2000" dirty="0" smtClean="0">
                <a:latin typeface="Futura Medium"/>
              </a:rPr>
              <a:t>accidenté. Accident </a:t>
            </a:r>
            <a:r>
              <a:rPr lang="fr-FR" sz="2000" dirty="0">
                <a:latin typeface="Futura Medium"/>
              </a:rPr>
              <a:t>mortel par rupture mécanique imputable à la modification du cycle ou </a:t>
            </a:r>
            <a:r>
              <a:rPr lang="fr-FR" sz="2000" dirty="0" smtClean="0">
                <a:latin typeface="Futura Medium"/>
              </a:rPr>
              <a:t>par collision </a:t>
            </a:r>
            <a:r>
              <a:rPr lang="fr-FR" sz="2000" dirty="0">
                <a:latin typeface="Futura Medium"/>
              </a:rPr>
              <a:t>avec un tiers (cycliste, automobiliste, piéton</a:t>
            </a:r>
            <a:r>
              <a:rPr lang="fr-FR" sz="2000" dirty="0" smtClean="0">
                <a:latin typeface="Futura Medium"/>
              </a:rPr>
              <a:t>).</a:t>
            </a:r>
          </a:p>
          <a:p>
            <a:endParaRPr lang="fr-FR" sz="2000" dirty="0" smtClean="0">
              <a:latin typeface="Futura Medium"/>
            </a:endParaRPr>
          </a:p>
          <a:p>
            <a:r>
              <a:rPr lang="fr-FR" sz="2000" b="1" dirty="0" smtClean="0">
                <a:latin typeface="Futura Medium"/>
              </a:rPr>
              <a:t>L’assureur Fédéral se réserve le droit de faire expertiser le cycle</a:t>
            </a:r>
            <a:endParaRPr lang="fr-FR" sz="2000" b="1" dirty="0">
              <a:latin typeface="Futura Medium"/>
            </a:endParaRPr>
          </a:p>
        </p:txBody>
      </p:sp>
    </p:spTree>
    <p:extLst>
      <p:ext uri="{BB962C8B-B14F-4D97-AF65-F5344CB8AC3E}">
        <p14:creationId xmlns:p14="http://schemas.microsoft.com/office/powerpoint/2010/main" val="173111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9751" y="24123"/>
            <a:ext cx="7710617" cy="6660285"/>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dirty="0">
                <a:solidFill>
                  <a:srgbClr val="439DB8"/>
                </a:solidFill>
                <a:latin typeface="Verdana"/>
                <a:ea typeface="ＭＳ Ｐゴシック" charset="0"/>
              </a:rPr>
              <a:t>	</a:t>
            </a:r>
            <a:r>
              <a:rPr lang="fr-FR" sz="3200" b="1" dirty="0">
                <a:solidFill>
                  <a:srgbClr val="4472C4">
                    <a:lumMod val="75000"/>
                  </a:srgbClr>
                </a:solidFill>
                <a:latin typeface="Futura Medium"/>
                <a:ea typeface="ＭＳ Ｐゴシック" charset="0"/>
              </a:rPr>
              <a:t>Le V.A.E</a:t>
            </a:r>
          </a:p>
          <a:p>
            <a:pPr defTabSz="457200" fontAlgn="base">
              <a:lnSpc>
                <a:spcPct val="140000"/>
              </a:lnSpc>
              <a:spcBef>
                <a:spcPct val="20000"/>
              </a:spcBef>
              <a:spcAft>
                <a:spcPct val="0"/>
              </a:spcAft>
              <a:buClr>
                <a:srgbClr val="81BB3B"/>
              </a:buClr>
            </a:pPr>
            <a:r>
              <a:rPr lang="fr-FR" kern="0" dirty="0">
                <a:solidFill>
                  <a:srgbClr val="439DB8"/>
                </a:solidFill>
                <a:latin typeface="Futura Medium"/>
                <a:ea typeface="Verdana"/>
                <a:sym typeface="Verdana"/>
              </a:rPr>
              <a:t>Article 1 du décret  D2016-364: propulsé majoritairement par l’énergie musculaire. C’est-à-dire qu’il a une propulsion minoritaire électrique</a:t>
            </a:r>
            <a:r>
              <a:rPr lang="fr-FR" kern="0" dirty="0" smtClean="0">
                <a:solidFill>
                  <a:srgbClr val="439DB8"/>
                </a:solidFill>
                <a:latin typeface="Futura Medium"/>
                <a:ea typeface="Verdana"/>
                <a:sym typeface="Verdana"/>
              </a:rPr>
              <a:t>.</a:t>
            </a:r>
            <a:endParaRPr lang="fr-FR" dirty="0">
              <a:solidFill>
                <a:prstClr val="black">
                  <a:lumMod val="65000"/>
                  <a:lumOff val="35000"/>
                </a:prstClr>
              </a:solidFill>
              <a:latin typeface="Verdana"/>
              <a:ea typeface="ＭＳ Ｐゴシック" charset="0"/>
            </a:endParaRPr>
          </a:p>
          <a:p>
            <a:pPr lvl="0" defTabSz="457200" fontAlgn="base">
              <a:lnSpc>
                <a:spcPct val="140000"/>
              </a:lnSpc>
              <a:spcBef>
                <a:spcPct val="20000"/>
              </a:spcBef>
              <a:spcAft>
                <a:spcPct val="0"/>
              </a:spcAft>
              <a:buClr>
                <a:srgbClr val="81BB3B"/>
              </a:buClr>
            </a:pPr>
            <a:r>
              <a:rPr lang="fr-FR" sz="2400" dirty="0">
                <a:solidFill>
                  <a:srgbClr val="439DB8"/>
                </a:solidFill>
                <a:latin typeface="Futura Medium"/>
                <a:ea typeface="ＭＳ Ｐゴシック" charset="0"/>
              </a:rPr>
              <a:t>Nous sommes bien en présence d’une </a:t>
            </a:r>
            <a:r>
              <a:rPr lang="fr-FR" sz="2400" b="1" dirty="0">
                <a:solidFill>
                  <a:srgbClr val="439DB8"/>
                </a:solidFill>
                <a:latin typeface="Futura Medium"/>
                <a:ea typeface="ＭＳ Ｐゴシック" charset="0"/>
              </a:rPr>
              <a:t>ASSISTANCE</a:t>
            </a:r>
            <a:r>
              <a:rPr lang="fr-FR" sz="2400" dirty="0">
                <a:solidFill>
                  <a:srgbClr val="439DB8"/>
                </a:solidFill>
                <a:latin typeface="Futura Medium"/>
                <a:ea typeface="ＭＳ Ｐゴシック" charset="0"/>
              </a:rPr>
              <a:t> </a:t>
            </a:r>
          </a:p>
          <a:p>
            <a:pPr lvl="0" defTabSz="457200" fontAlgn="base">
              <a:lnSpc>
                <a:spcPct val="140000"/>
              </a:lnSpc>
              <a:spcBef>
                <a:spcPct val="20000"/>
              </a:spcBef>
              <a:spcAft>
                <a:spcPct val="0"/>
              </a:spcAft>
              <a:buClr>
                <a:srgbClr val="81BB3B"/>
              </a:buClr>
            </a:pPr>
            <a:r>
              <a:rPr lang="fr-FR" sz="2400" dirty="0">
                <a:solidFill>
                  <a:srgbClr val="439DB8"/>
                </a:solidFill>
                <a:latin typeface="Futura Medium"/>
                <a:ea typeface="ＭＳ Ｐゴシック" charset="0"/>
              </a:rPr>
              <a:t>			 et non d’une </a:t>
            </a:r>
            <a:r>
              <a:rPr lang="fr-FR" sz="2400" b="1" dirty="0">
                <a:solidFill>
                  <a:srgbClr val="439DB8"/>
                </a:solidFill>
                <a:latin typeface="Futura Medium"/>
                <a:ea typeface="ＭＳ Ｐゴシック" charset="0"/>
              </a:rPr>
              <a:t>PROPULSION</a:t>
            </a:r>
            <a:r>
              <a:rPr lang="fr-FR" sz="2400" dirty="0" smtClean="0">
                <a:solidFill>
                  <a:srgbClr val="439DB8"/>
                </a:solidFill>
                <a:latin typeface="Futura Medium"/>
                <a:ea typeface="ＭＳ Ｐゴシック" charset="0"/>
              </a:rPr>
              <a:t>.</a:t>
            </a:r>
            <a:endParaRPr lang="fr-FR" sz="2400" dirty="0">
              <a:solidFill>
                <a:prstClr val="black">
                  <a:lumMod val="65000"/>
                  <a:lumOff val="35000"/>
                </a:prstClr>
              </a:solidFill>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400" dirty="0" smtClean="0">
                <a:solidFill>
                  <a:prstClr val="black">
                    <a:lumMod val="65000"/>
                    <a:lumOff val="35000"/>
                  </a:prstClr>
                </a:solidFill>
                <a:latin typeface="Futura Medium"/>
                <a:ea typeface="ＭＳ Ｐゴシック" charset="0"/>
              </a:rPr>
              <a:t>- A </a:t>
            </a:r>
            <a:r>
              <a:rPr lang="fr-FR" sz="2400" dirty="0">
                <a:solidFill>
                  <a:prstClr val="black">
                    <a:lumMod val="65000"/>
                    <a:lumOff val="35000"/>
                  </a:prstClr>
                </a:solidFill>
                <a:latin typeface="Futura Medium"/>
                <a:ea typeface="ＭＳ Ｐゴシック" charset="0"/>
              </a:rPr>
              <a:t>noter que la présence de « Capteur de freinage » coupant l’assistance au moindre coup de frein n’est pas obligatoire.</a:t>
            </a:r>
          </a:p>
          <a:p>
            <a:pPr lvl="0" algn="just" defTabSz="457200" fontAlgn="base">
              <a:spcBef>
                <a:spcPct val="20000"/>
              </a:spcBef>
              <a:spcAft>
                <a:spcPct val="0"/>
              </a:spcAft>
              <a:buClr>
                <a:srgbClr val="81BB3B"/>
              </a:buClr>
            </a:pPr>
            <a:endParaRPr lang="fr-FR" sz="2400" dirty="0">
              <a:solidFill>
                <a:prstClr val="black">
                  <a:lumMod val="65000"/>
                  <a:lumOff val="35000"/>
                </a:prstClr>
              </a:solidFill>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400" dirty="0" smtClean="0">
                <a:solidFill>
                  <a:prstClr val="black">
                    <a:lumMod val="65000"/>
                    <a:lumOff val="35000"/>
                  </a:prstClr>
                </a:solidFill>
                <a:latin typeface="Futura Medium"/>
                <a:ea typeface="ＭＳ Ｐゴシック" charset="0"/>
              </a:rPr>
              <a:t>- Tout </a:t>
            </a:r>
            <a:r>
              <a:rPr lang="fr-FR" sz="2400" dirty="0">
                <a:solidFill>
                  <a:prstClr val="black">
                    <a:lumMod val="65000"/>
                    <a:lumOff val="35000"/>
                  </a:prstClr>
                </a:solidFill>
                <a:latin typeface="Futura Medium"/>
                <a:ea typeface="ＭＳ Ｐゴシック" charset="0"/>
              </a:rPr>
              <a:t>moyen présent sur le vélo qui fera avancer celui-ci sans pédalage </a:t>
            </a:r>
            <a:r>
              <a:rPr lang="fr-FR" sz="2400" dirty="0" smtClean="0">
                <a:solidFill>
                  <a:prstClr val="black">
                    <a:lumMod val="65000"/>
                    <a:lumOff val="35000"/>
                  </a:prstClr>
                </a:solidFill>
                <a:latin typeface="Futura Medium"/>
                <a:ea typeface="ＭＳ Ｐゴシック" charset="0"/>
              </a:rPr>
              <a:t>fera </a:t>
            </a:r>
            <a:r>
              <a:rPr lang="fr-FR" sz="2400" dirty="0">
                <a:solidFill>
                  <a:prstClr val="black">
                    <a:lumMod val="65000"/>
                    <a:lumOff val="35000"/>
                  </a:prstClr>
                </a:solidFill>
                <a:latin typeface="Futura Medium"/>
                <a:ea typeface="ＭＳ Ｐゴシック" charset="0"/>
              </a:rPr>
              <a:t>sortir le vélo de la catégorie des V.A.E</a:t>
            </a:r>
          </a:p>
          <a:p>
            <a:pPr lvl="0" algn="just" defTabSz="457200" fontAlgn="base">
              <a:lnSpc>
                <a:spcPct val="140000"/>
              </a:lnSpc>
              <a:spcBef>
                <a:spcPct val="20000"/>
              </a:spcBef>
              <a:spcAft>
                <a:spcPct val="0"/>
              </a:spcAft>
              <a:buClr>
                <a:srgbClr val="81BB3B"/>
              </a:buClr>
            </a:pPr>
            <a:endParaRPr lang="fr-FR" sz="1700" dirty="0">
              <a:solidFill>
                <a:prstClr val="black">
                  <a:lumMod val="65000"/>
                  <a:lumOff val="35000"/>
                </a:prstClr>
              </a:solidFill>
              <a:latin typeface="Verdana"/>
              <a:ea typeface="ＭＳ Ｐゴシック" charset="0"/>
            </a:endParaRPr>
          </a:p>
        </p:txBody>
      </p:sp>
    </p:spTree>
    <p:extLst>
      <p:ext uri="{BB962C8B-B14F-4D97-AF65-F5344CB8AC3E}">
        <p14:creationId xmlns:p14="http://schemas.microsoft.com/office/powerpoint/2010/main" val="1053202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2043" y="1352223"/>
            <a:ext cx="8118389" cy="4327338"/>
          </a:xfrm>
          <a:prstGeom prst="rect">
            <a:avLst/>
          </a:prstGeom>
        </p:spPr>
        <p:txBody>
          <a:bodyPr wrap="square">
            <a:spAutoFit/>
          </a:bodyPr>
          <a:lstStyle/>
          <a:p>
            <a:pPr lvl="0" algn="ctr" defTabSz="457200" fontAlgn="base">
              <a:lnSpc>
                <a:spcPct val="140000"/>
              </a:lnSpc>
              <a:spcBef>
                <a:spcPct val="20000"/>
              </a:spcBef>
              <a:spcAft>
                <a:spcPct val="0"/>
              </a:spcAft>
              <a:buClr>
                <a:srgbClr val="439DB8"/>
              </a:buClr>
            </a:pPr>
            <a:r>
              <a:rPr lang="fr-FR" sz="2800" b="1" dirty="0">
                <a:solidFill>
                  <a:srgbClr val="439DB8"/>
                </a:solidFill>
                <a:latin typeface="Verdana"/>
                <a:ea typeface="ＭＳ Ｐゴシック" charset="0"/>
              </a:rPr>
              <a:t>Exception</a:t>
            </a:r>
            <a:endParaRPr lang="fr-FR" sz="2800" dirty="0">
              <a:solidFill>
                <a:srgbClr val="439DB8"/>
              </a:solidFill>
              <a:latin typeface="Verdana"/>
              <a:ea typeface="ＭＳ Ｐゴシック" charset="0"/>
            </a:endParaRPr>
          </a:p>
          <a:p>
            <a:pPr lvl="0" algn="just" defTabSz="457200" fontAlgn="base">
              <a:lnSpc>
                <a:spcPct val="140000"/>
              </a:lnSpc>
              <a:spcBef>
                <a:spcPct val="20000"/>
              </a:spcBef>
              <a:spcAft>
                <a:spcPct val="0"/>
              </a:spcAft>
              <a:buClr>
                <a:srgbClr val="81BB3B"/>
              </a:buClr>
            </a:pPr>
            <a:r>
              <a:rPr lang="fr-FR" dirty="0" smtClean="0">
                <a:solidFill>
                  <a:prstClr val="black">
                    <a:lumMod val="65000"/>
                    <a:lumOff val="35000"/>
                  </a:prstClr>
                </a:solidFill>
                <a:latin typeface="Verdana"/>
                <a:ea typeface="ＭＳ Ｐゴシック" charset="0"/>
              </a:rPr>
              <a:t>- </a:t>
            </a:r>
            <a:r>
              <a:rPr lang="fr-FR" sz="2000" dirty="0" smtClean="0">
                <a:solidFill>
                  <a:prstClr val="black">
                    <a:lumMod val="65000"/>
                    <a:lumOff val="35000"/>
                  </a:prstClr>
                </a:solidFill>
                <a:latin typeface="Verdana"/>
                <a:ea typeface="ＭＳ Ｐゴシック" charset="0"/>
              </a:rPr>
              <a:t>La </a:t>
            </a:r>
            <a:r>
              <a:rPr lang="fr-FR" sz="2000" dirty="0">
                <a:solidFill>
                  <a:prstClr val="black">
                    <a:lumMod val="65000"/>
                    <a:lumOff val="35000"/>
                  </a:prstClr>
                </a:solidFill>
                <a:latin typeface="Verdana"/>
                <a:ea typeface="ＭＳ Ｐゴシック" charset="0"/>
              </a:rPr>
              <a:t>seule exception à cette règle est la possibilité d'avoir un système de propulsion dit </a:t>
            </a:r>
            <a:r>
              <a:rPr lang="fr-FR" sz="2000" b="1" dirty="0">
                <a:solidFill>
                  <a:prstClr val="black">
                    <a:lumMod val="65000"/>
                    <a:lumOff val="35000"/>
                  </a:prstClr>
                </a:solidFill>
                <a:latin typeface="Verdana"/>
                <a:ea typeface="ＭＳ Ｐゴシック" charset="0"/>
              </a:rPr>
              <a:t>« 6 Km/h » </a:t>
            </a:r>
            <a:r>
              <a:rPr lang="fr-FR" sz="2000" dirty="0">
                <a:solidFill>
                  <a:prstClr val="black">
                    <a:lumMod val="65000"/>
                    <a:lumOff val="35000"/>
                  </a:prstClr>
                </a:solidFill>
                <a:latin typeface="Verdana"/>
                <a:ea typeface="ＭＳ Ｐゴシック" charset="0"/>
              </a:rPr>
              <a:t>qui permet par simple pression d'une commande au guidon d'enclencher le fonctionnement du moteur sans pédaler. </a:t>
            </a:r>
          </a:p>
          <a:p>
            <a:pPr marL="342900" lvl="0" indent="-342900" algn="just" defTabSz="457200" fontAlgn="base">
              <a:lnSpc>
                <a:spcPct val="140000"/>
              </a:lnSpc>
              <a:spcBef>
                <a:spcPct val="20000"/>
              </a:spcBef>
              <a:spcAft>
                <a:spcPct val="0"/>
              </a:spcAft>
              <a:buClr>
                <a:srgbClr val="81BB3B"/>
              </a:buClr>
              <a:buFont typeface="Wingdings" charset="2"/>
              <a:buChar char="Ø"/>
            </a:pPr>
            <a:endParaRPr lang="fr-FR" sz="2000" dirty="0">
              <a:solidFill>
                <a:prstClr val="black">
                  <a:lumMod val="65000"/>
                  <a:lumOff val="35000"/>
                </a:prstClr>
              </a:solidFill>
              <a:latin typeface="Verdana"/>
              <a:ea typeface="ＭＳ Ｐゴシック" charset="0"/>
            </a:endParaRPr>
          </a:p>
          <a:p>
            <a:pPr lvl="0" algn="just" defTabSz="457200" fontAlgn="base">
              <a:lnSpc>
                <a:spcPct val="140000"/>
              </a:lnSpc>
              <a:spcBef>
                <a:spcPct val="20000"/>
              </a:spcBef>
              <a:spcAft>
                <a:spcPct val="0"/>
              </a:spcAft>
              <a:buClr>
                <a:srgbClr val="81BB3B"/>
              </a:buClr>
            </a:pPr>
            <a:r>
              <a:rPr lang="fr-FR" sz="2000" dirty="0" smtClean="0">
                <a:solidFill>
                  <a:prstClr val="black">
                    <a:lumMod val="65000"/>
                    <a:lumOff val="35000"/>
                  </a:prstClr>
                </a:solidFill>
                <a:latin typeface="Verdana"/>
                <a:ea typeface="ＭＳ Ｐゴシック" charset="0"/>
              </a:rPr>
              <a:t>- Comme </a:t>
            </a:r>
            <a:r>
              <a:rPr lang="fr-FR" sz="2000" dirty="0">
                <a:solidFill>
                  <a:prstClr val="black">
                    <a:lumMod val="65000"/>
                    <a:lumOff val="35000"/>
                  </a:prstClr>
                </a:solidFill>
                <a:latin typeface="Verdana"/>
                <a:ea typeface="ＭＳ Ｐゴシック" charset="0"/>
              </a:rPr>
              <a:t>son nom l'indique, ce système se coupe à 6 Km/h ce qui est beaucoup trop faible pour faire avancer correctement le vélo électrique sans pédaler. </a:t>
            </a:r>
          </a:p>
        </p:txBody>
      </p:sp>
      <p:sp>
        <p:nvSpPr>
          <p:cNvPr id="3" name="Rectangle 2"/>
          <p:cNvSpPr/>
          <p:nvPr/>
        </p:nvSpPr>
        <p:spPr>
          <a:xfrm>
            <a:off x="1467057" y="405679"/>
            <a:ext cx="1810880" cy="5355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3200" b="1" dirty="0">
                <a:solidFill>
                  <a:srgbClr val="4472C4">
                    <a:lumMod val="75000"/>
                  </a:srgbClr>
                </a:solidFill>
                <a:latin typeface="Futura Medium"/>
                <a:ea typeface="ＭＳ Ｐゴシック" charset="0"/>
              </a:rPr>
              <a:t>Le V.A.E</a:t>
            </a:r>
          </a:p>
        </p:txBody>
      </p:sp>
    </p:spTree>
    <p:extLst>
      <p:ext uri="{BB962C8B-B14F-4D97-AF65-F5344CB8AC3E}">
        <p14:creationId xmlns:p14="http://schemas.microsoft.com/office/powerpoint/2010/main" val="382553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732" y="218676"/>
            <a:ext cx="5541473" cy="6153431"/>
          </a:xfrm>
          <a:prstGeom prst="rect">
            <a:avLst/>
          </a:prstGeom>
          <a:ln w="12700">
            <a:miter lim="400000"/>
          </a:ln>
        </p:spPr>
      </p:pic>
      <p:sp>
        <p:nvSpPr>
          <p:cNvPr id="3" name="ZoneTexte 2"/>
          <p:cNvSpPr txBox="1"/>
          <p:nvPr/>
        </p:nvSpPr>
        <p:spPr>
          <a:xfrm>
            <a:off x="1767126" y="1048953"/>
            <a:ext cx="3027296" cy="369332"/>
          </a:xfrm>
          <a:prstGeom prst="rect">
            <a:avLst/>
          </a:prstGeom>
          <a:noFill/>
        </p:spPr>
        <p:txBody>
          <a:bodyPr wrap="square" rtlCol="0">
            <a:spAutoFit/>
          </a:bodyPr>
          <a:lstStyle/>
          <a:p>
            <a:r>
              <a:rPr lang="fr-FR" dirty="0" smtClean="0">
                <a:solidFill>
                  <a:schemeClr val="accent1">
                    <a:lumMod val="75000"/>
                  </a:schemeClr>
                </a:solidFill>
                <a:latin typeface="Futura Medium"/>
              </a:rPr>
              <a:t>Bonjour à toutes et à tous</a:t>
            </a:r>
            <a:endParaRPr lang="fr-FR" dirty="0">
              <a:solidFill>
                <a:schemeClr val="accent1">
                  <a:lumMod val="75000"/>
                </a:schemeClr>
              </a:solidFill>
              <a:latin typeface="Futura Medium"/>
            </a:endParaRPr>
          </a:p>
        </p:txBody>
      </p:sp>
    </p:spTree>
    <p:extLst>
      <p:ext uri="{BB962C8B-B14F-4D97-AF65-F5344CB8AC3E}">
        <p14:creationId xmlns:p14="http://schemas.microsoft.com/office/powerpoint/2010/main" val="2312401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2108" y="1076016"/>
            <a:ext cx="7908324" cy="5484578"/>
          </a:xfrm>
          <a:prstGeom prst="rect">
            <a:avLst/>
          </a:prstGeom>
        </p:spPr>
        <p:txBody>
          <a:bodyPr wrap="square">
            <a:spAutoFit/>
          </a:bodyPr>
          <a:lstStyle/>
          <a:p>
            <a:pPr lvl="0" algn="just" defTabSz="457200" fontAlgn="base">
              <a:lnSpc>
                <a:spcPct val="140000"/>
              </a:lnSpc>
              <a:spcBef>
                <a:spcPct val="20000"/>
              </a:spcBef>
              <a:spcAft>
                <a:spcPct val="0"/>
              </a:spcAft>
              <a:buClr>
                <a:srgbClr val="439DB8"/>
              </a:buClr>
            </a:pPr>
            <a:r>
              <a:rPr lang="fr-FR" sz="2400" b="1" dirty="0" smtClean="0">
                <a:solidFill>
                  <a:srgbClr val="439DB8"/>
                </a:solidFill>
                <a:latin typeface="Futura Medium"/>
                <a:ea typeface="ＭＳ Ｐゴシック" charset="0"/>
              </a:rPr>
              <a:t>Lors </a:t>
            </a:r>
            <a:r>
              <a:rPr lang="fr-FR" sz="2400" b="1" dirty="0">
                <a:solidFill>
                  <a:srgbClr val="439DB8"/>
                </a:solidFill>
                <a:latin typeface="Futura Medium"/>
                <a:ea typeface="ＭＳ Ｐゴシック" charset="0"/>
              </a:rPr>
              <a:t>de l'achat d'un VAE, le certificat de conformité doit vous être délivré </a:t>
            </a:r>
            <a:r>
              <a:rPr lang="fr-FR" sz="2400" b="1" dirty="0" smtClean="0">
                <a:solidFill>
                  <a:srgbClr val="439DB8"/>
                </a:solidFill>
                <a:latin typeface="Futura Medium"/>
                <a:ea typeface="ＭＳ Ｐゴシック" charset="0"/>
              </a:rPr>
              <a:t>et assurez </a:t>
            </a:r>
            <a:r>
              <a:rPr lang="fr-FR" sz="2400" b="1" dirty="0">
                <a:solidFill>
                  <a:srgbClr val="439DB8"/>
                </a:solidFill>
                <a:latin typeface="Futura Medium"/>
                <a:ea typeface="ＭＳ Ｐゴシック" charset="0"/>
              </a:rPr>
              <a:t>vous du marquage CE sur le cycle, comme sur la </a:t>
            </a:r>
            <a:r>
              <a:rPr lang="fr-FR" sz="2400" b="1" dirty="0" smtClean="0">
                <a:solidFill>
                  <a:srgbClr val="439DB8"/>
                </a:solidFill>
                <a:latin typeface="Futura Medium"/>
                <a:ea typeface="ＭＳ Ｐゴシック" charset="0"/>
              </a:rPr>
              <a:t>motorisation </a:t>
            </a:r>
            <a:endParaRPr lang="fr-FR" sz="2400" b="1" dirty="0">
              <a:solidFill>
                <a:srgbClr val="439DB8"/>
              </a:solidFill>
              <a:latin typeface="Futura Medium"/>
              <a:ea typeface="ＭＳ Ｐゴシック" charset="0"/>
            </a:endParaRPr>
          </a:p>
          <a:p>
            <a:pPr lvl="0" algn="just" defTabSz="457200" fontAlgn="base">
              <a:lnSpc>
                <a:spcPct val="140000"/>
              </a:lnSpc>
              <a:spcBef>
                <a:spcPct val="20000"/>
              </a:spcBef>
              <a:spcAft>
                <a:spcPct val="0"/>
              </a:spcAft>
              <a:buClr>
                <a:srgbClr val="439DB8"/>
              </a:buClr>
            </a:pPr>
            <a:r>
              <a:rPr lang="fr-FR" sz="2400" b="1" dirty="0" smtClean="0">
                <a:solidFill>
                  <a:prstClr val="black">
                    <a:lumMod val="65000"/>
                    <a:lumOff val="35000"/>
                  </a:prstClr>
                </a:solidFill>
                <a:latin typeface="Futura Medium"/>
                <a:ea typeface="ＭＳ Ｐゴシック" charset="0"/>
              </a:rPr>
              <a:t>  </a:t>
            </a:r>
            <a:r>
              <a:rPr lang="fr-FR" sz="2400" b="1" dirty="0">
                <a:solidFill>
                  <a:prstClr val="black">
                    <a:lumMod val="65000"/>
                    <a:lumOff val="35000"/>
                  </a:prstClr>
                </a:solidFill>
                <a:latin typeface="Futura Medium"/>
                <a:ea typeface="ＭＳ Ｐゴシック" charset="0"/>
              </a:rPr>
              <a:t>Vous </a:t>
            </a:r>
            <a:r>
              <a:rPr lang="fr-FR" sz="2400" b="1" dirty="0" smtClean="0">
                <a:solidFill>
                  <a:prstClr val="black">
                    <a:lumMod val="65000"/>
                    <a:lumOff val="35000"/>
                  </a:prstClr>
                </a:solidFill>
                <a:latin typeface="Futura Medium"/>
                <a:ea typeface="ＭＳ Ｐゴシック" charset="0"/>
              </a:rPr>
              <a:t>devrez </a:t>
            </a:r>
            <a:r>
              <a:rPr lang="fr-FR" sz="2400" b="1" dirty="0">
                <a:solidFill>
                  <a:prstClr val="black">
                    <a:lumMod val="65000"/>
                    <a:lumOff val="35000"/>
                  </a:prstClr>
                </a:solidFill>
                <a:latin typeface="Futura Medium"/>
                <a:ea typeface="ＭＳ Ｐゴシック" charset="0"/>
              </a:rPr>
              <a:t>présenter :</a:t>
            </a:r>
          </a:p>
          <a:p>
            <a:pPr lvl="0" algn="just" defTabSz="457200" fontAlgn="base">
              <a:lnSpc>
                <a:spcPct val="140000"/>
              </a:lnSpc>
              <a:spcBef>
                <a:spcPct val="20000"/>
              </a:spcBef>
              <a:spcAft>
                <a:spcPct val="0"/>
              </a:spcAft>
              <a:buClr>
                <a:srgbClr val="81BB3B"/>
              </a:buClr>
            </a:pPr>
            <a:r>
              <a:rPr lang="fr-FR" sz="2400" dirty="0" smtClean="0">
                <a:solidFill>
                  <a:prstClr val="black">
                    <a:lumMod val="65000"/>
                    <a:lumOff val="35000"/>
                  </a:prstClr>
                </a:solidFill>
                <a:latin typeface="Futura Medium"/>
                <a:ea typeface="ＭＳ Ｐゴシック" charset="0"/>
              </a:rPr>
              <a:t>- Aux </a:t>
            </a:r>
            <a:r>
              <a:rPr lang="fr-FR" sz="2400" dirty="0">
                <a:solidFill>
                  <a:prstClr val="black">
                    <a:lumMod val="65000"/>
                    <a:lumOff val="35000"/>
                  </a:prstClr>
                </a:solidFill>
                <a:latin typeface="Futura Medium"/>
                <a:ea typeface="ＭＳ Ｐゴシック" charset="0"/>
              </a:rPr>
              <a:t>forces de l’Ordre lors d'un contrôle,</a:t>
            </a:r>
          </a:p>
          <a:p>
            <a:pPr marL="342900" lvl="0" indent="-342900" algn="just" defTabSz="457200" fontAlgn="base">
              <a:lnSpc>
                <a:spcPct val="140000"/>
              </a:lnSpc>
              <a:spcBef>
                <a:spcPct val="20000"/>
              </a:spcBef>
              <a:spcAft>
                <a:spcPct val="0"/>
              </a:spcAft>
              <a:buClr>
                <a:srgbClr val="81BB3B"/>
              </a:buClr>
              <a:buFontTx/>
              <a:buChar char="-"/>
            </a:pPr>
            <a:r>
              <a:rPr lang="fr-FR" sz="2400" dirty="0" smtClean="0">
                <a:solidFill>
                  <a:prstClr val="black">
                    <a:lumMod val="65000"/>
                    <a:lumOff val="35000"/>
                  </a:prstClr>
                </a:solidFill>
                <a:latin typeface="Futura Medium"/>
                <a:ea typeface="ＭＳ Ｐゴシック" charset="0"/>
              </a:rPr>
              <a:t>À </a:t>
            </a:r>
            <a:r>
              <a:rPr lang="fr-FR" sz="2400" dirty="0">
                <a:solidFill>
                  <a:prstClr val="black">
                    <a:lumMod val="65000"/>
                    <a:lumOff val="35000"/>
                  </a:prstClr>
                </a:solidFill>
                <a:latin typeface="Futura Medium"/>
                <a:ea typeface="ＭＳ Ｐゴシック" charset="0"/>
              </a:rPr>
              <a:t>votre assureur si vous souhaitez souscrire une assurance vol </a:t>
            </a:r>
            <a:r>
              <a:rPr lang="fr-FR" sz="2400" dirty="0" smtClean="0">
                <a:solidFill>
                  <a:prstClr val="black">
                    <a:lumMod val="65000"/>
                    <a:lumOff val="35000"/>
                  </a:prstClr>
                </a:solidFill>
                <a:latin typeface="Futura Medium"/>
                <a:ea typeface="ＭＳ Ｐゴシック" charset="0"/>
              </a:rPr>
              <a:t>ou </a:t>
            </a:r>
            <a:r>
              <a:rPr lang="fr-FR" sz="2400" dirty="0">
                <a:solidFill>
                  <a:prstClr val="black">
                    <a:lumMod val="65000"/>
                    <a:lumOff val="35000"/>
                  </a:prstClr>
                </a:solidFill>
                <a:latin typeface="Futura Medium"/>
                <a:ea typeface="ＭＳ Ｐゴシック" charset="0"/>
              </a:rPr>
              <a:t>lors d'un </a:t>
            </a:r>
            <a:r>
              <a:rPr lang="fr-FR" sz="2400" dirty="0" smtClean="0">
                <a:solidFill>
                  <a:prstClr val="black">
                    <a:lumMod val="65000"/>
                    <a:lumOff val="35000"/>
                  </a:prstClr>
                </a:solidFill>
                <a:latin typeface="Futura Medium"/>
                <a:ea typeface="ＭＳ Ｐゴシック" charset="0"/>
              </a:rPr>
              <a:t>sinistre.</a:t>
            </a:r>
          </a:p>
          <a:p>
            <a:pPr marL="342900" lvl="0" indent="-342900" algn="just" defTabSz="457200" fontAlgn="base">
              <a:lnSpc>
                <a:spcPct val="140000"/>
              </a:lnSpc>
              <a:spcBef>
                <a:spcPct val="20000"/>
              </a:spcBef>
              <a:spcAft>
                <a:spcPct val="0"/>
              </a:spcAft>
              <a:buClr>
                <a:srgbClr val="81BB3B"/>
              </a:buClr>
              <a:buFontTx/>
              <a:buChar char="-"/>
            </a:pPr>
            <a:r>
              <a:rPr lang="fr-FR" sz="2400" dirty="0" smtClean="0">
                <a:solidFill>
                  <a:srgbClr val="FF0000"/>
                </a:solidFill>
                <a:latin typeface="Futura Medium"/>
                <a:ea typeface="ＭＳ Ｐゴシック" charset="0"/>
              </a:rPr>
              <a:t>Ce qui n’est pas possible si vous montez un Kit vous même</a:t>
            </a:r>
          </a:p>
          <a:p>
            <a:pPr lvl="0" algn="just" defTabSz="457200" fontAlgn="base">
              <a:lnSpc>
                <a:spcPct val="140000"/>
              </a:lnSpc>
              <a:spcBef>
                <a:spcPct val="20000"/>
              </a:spcBef>
              <a:spcAft>
                <a:spcPct val="0"/>
              </a:spcAft>
              <a:buClr>
                <a:srgbClr val="81BB3B"/>
              </a:buClr>
            </a:pPr>
            <a:endParaRPr lang="fr-FR" dirty="0">
              <a:solidFill>
                <a:prstClr val="black">
                  <a:lumMod val="65000"/>
                  <a:lumOff val="35000"/>
                </a:prstClr>
              </a:solidFill>
              <a:latin typeface="Verdana"/>
              <a:ea typeface="ＭＳ Ｐゴシック" charset="0"/>
            </a:endParaRPr>
          </a:p>
        </p:txBody>
      </p:sp>
      <p:sp>
        <p:nvSpPr>
          <p:cNvPr id="3" name="Rectangle 2"/>
          <p:cNvSpPr/>
          <p:nvPr/>
        </p:nvSpPr>
        <p:spPr>
          <a:xfrm>
            <a:off x="1640052" y="269754"/>
            <a:ext cx="1810880" cy="5355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3200" b="1" dirty="0">
                <a:solidFill>
                  <a:srgbClr val="4472C4">
                    <a:lumMod val="75000"/>
                  </a:srgbClr>
                </a:solidFill>
                <a:latin typeface="Futura Medium"/>
                <a:ea typeface="ＭＳ Ｐゴシック" charset="0"/>
              </a:rPr>
              <a:t>Le V.A.E</a:t>
            </a:r>
          </a:p>
        </p:txBody>
      </p:sp>
    </p:spTree>
    <p:extLst>
      <p:ext uri="{BB962C8B-B14F-4D97-AF65-F5344CB8AC3E}">
        <p14:creationId xmlns:p14="http://schemas.microsoft.com/office/powerpoint/2010/main" val="1874076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6757" y="795416"/>
            <a:ext cx="8106032" cy="4979825"/>
          </a:xfrm>
          <a:prstGeom prst="rect">
            <a:avLst/>
          </a:prstGeom>
        </p:spPr>
        <p:txBody>
          <a:bodyPr wrap="square">
            <a:spAutoFit/>
          </a:bodyPr>
          <a:lstStyle/>
          <a:p>
            <a:pPr lvl="0" algn="just" defTabSz="457200" fontAlgn="base">
              <a:lnSpc>
                <a:spcPct val="140000"/>
              </a:lnSpc>
              <a:spcBef>
                <a:spcPct val="20000"/>
              </a:spcBef>
              <a:spcAft>
                <a:spcPct val="0"/>
              </a:spcAft>
              <a:buClr>
                <a:srgbClr val="439DB8"/>
              </a:buClr>
            </a:pPr>
            <a:r>
              <a:rPr lang="fr-FR" sz="2400" b="1" dirty="0">
                <a:solidFill>
                  <a:srgbClr val="439DB8"/>
                </a:solidFill>
                <a:latin typeface="Futura Medium"/>
                <a:ea typeface="ＭＳ Ｐゴシック" charset="0"/>
              </a:rPr>
              <a:t>Certificat </a:t>
            </a:r>
            <a:r>
              <a:rPr lang="fr-FR" sz="2400" b="1" dirty="0" smtClean="0">
                <a:solidFill>
                  <a:srgbClr val="439DB8"/>
                </a:solidFill>
                <a:latin typeface="Futura Medium"/>
                <a:ea typeface="ＭＳ Ｐゴシック" charset="0"/>
              </a:rPr>
              <a:t>de Conformité</a:t>
            </a:r>
            <a:endParaRPr lang="fr-FR" sz="2400" dirty="0">
              <a:solidFill>
                <a:prstClr val="black">
                  <a:lumMod val="65000"/>
                  <a:lumOff val="35000"/>
                </a:prstClr>
              </a:solidFill>
              <a:latin typeface="Futura Medium"/>
              <a:ea typeface="ＭＳ Ｐゴシック" charset="0"/>
            </a:endParaRPr>
          </a:p>
          <a:p>
            <a:pPr lvl="0" defTabSz="457200" fontAlgn="base">
              <a:lnSpc>
                <a:spcPct val="140000"/>
              </a:lnSpc>
              <a:spcBef>
                <a:spcPct val="20000"/>
              </a:spcBef>
              <a:spcAft>
                <a:spcPct val="0"/>
              </a:spcAft>
              <a:buClr>
                <a:srgbClr val="81BB3B"/>
              </a:buClr>
            </a:pPr>
            <a:r>
              <a:rPr lang="fr-FR" sz="2400" dirty="0">
                <a:solidFill>
                  <a:prstClr val="black">
                    <a:lumMod val="65000"/>
                    <a:lumOff val="35000"/>
                  </a:prstClr>
                </a:solidFill>
                <a:latin typeface="Futura Medium"/>
                <a:ea typeface="ＭＳ Ｐゴシック" charset="0"/>
              </a:rPr>
              <a:t>De plus, ce certificat </a:t>
            </a:r>
            <a:r>
              <a:rPr lang="fr-FR" sz="2400" dirty="0" smtClean="0">
                <a:solidFill>
                  <a:prstClr val="black">
                    <a:lumMod val="65000"/>
                    <a:lumOff val="35000"/>
                  </a:prstClr>
                </a:solidFill>
                <a:latin typeface="Futura Medium"/>
                <a:ea typeface="ＭＳ Ｐゴシック" charset="0"/>
              </a:rPr>
              <a:t>de conformité </a:t>
            </a:r>
            <a:r>
              <a:rPr lang="fr-FR" sz="2400" dirty="0">
                <a:solidFill>
                  <a:prstClr val="black">
                    <a:lumMod val="65000"/>
                    <a:lumOff val="35000"/>
                  </a:prstClr>
                </a:solidFill>
                <a:latin typeface="Futura Medium"/>
                <a:ea typeface="ＭＳ Ｐゴシック" charset="0"/>
              </a:rPr>
              <a:t>prouve que le vélo est conforme </a:t>
            </a:r>
            <a:r>
              <a:rPr lang="fr-FR" sz="2400" dirty="0" smtClean="0">
                <a:solidFill>
                  <a:prstClr val="black">
                    <a:lumMod val="65000"/>
                    <a:lumOff val="35000"/>
                  </a:prstClr>
                </a:solidFill>
                <a:latin typeface="Futura Medium"/>
                <a:ea typeface="ＭＳ Ｐゴシック" charset="0"/>
              </a:rPr>
              <a:t>aux directives</a:t>
            </a:r>
          </a:p>
          <a:p>
            <a:pPr marL="342900" lvl="0" indent="-342900" algn="just" defTabSz="457200" fontAlgn="base">
              <a:lnSpc>
                <a:spcPct val="140000"/>
              </a:lnSpc>
              <a:spcBef>
                <a:spcPct val="20000"/>
              </a:spcBef>
              <a:spcAft>
                <a:spcPct val="0"/>
              </a:spcAft>
              <a:buClr>
                <a:srgbClr val="81BB3B"/>
              </a:buClr>
              <a:buFontTx/>
              <a:buChar char="-"/>
            </a:pPr>
            <a:r>
              <a:rPr lang="fr-FR" sz="2000" dirty="0" smtClean="0">
                <a:solidFill>
                  <a:prstClr val="black">
                    <a:lumMod val="65000"/>
                    <a:lumOff val="35000"/>
                  </a:prstClr>
                </a:solidFill>
                <a:latin typeface="Futura Medium"/>
                <a:ea typeface="ＭＳ Ｐゴシック" charset="0"/>
              </a:rPr>
              <a:t>2014/35/UE </a:t>
            </a:r>
            <a:r>
              <a:rPr lang="fr-FR" sz="2000" dirty="0">
                <a:solidFill>
                  <a:prstClr val="black">
                    <a:lumMod val="65000"/>
                    <a:lumOff val="35000"/>
                  </a:prstClr>
                </a:solidFill>
                <a:latin typeface="Futura Medium"/>
                <a:ea typeface="ＭＳ Ｐゴシック" charset="0"/>
              </a:rPr>
              <a:t>relative à la mise à disposition sur le marché de matériel électrique destiné à être utilisé dans certaines limites de tension </a:t>
            </a:r>
            <a:endParaRPr lang="fr-FR" sz="2000" dirty="0" smtClean="0">
              <a:solidFill>
                <a:prstClr val="black">
                  <a:lumMod val="65000"/>
                  <a:lumOff val="35000"/>
                </a:prstClr>
              </a:solidFill>
              <a:latin typeface="Futura Medium"/>
              <a:ea typeface="ＭＳ Ｐゴシック" charset="0"/>
            </a:endParaRPr>
          </a:p>
          <a:p>
            <a:pPr marL="342900" lvl="0" indent="-342900" algn="just" defTabSz="457200" fontAlgn="base">
              <a:lnSpc>
                <a:spcPct val="140000"/>
              </a:lnSpc>
              <a:spcBef>
                <a:spcPct val="20000"/>
              </a:spcBef>
              <a:spcAft>
                <a:spcPct val="0"/>
              </a:spcAft>
              <a:buClr>
                <a:srgbClr val="81BB3B"/>
              </a:buClr>
              <a:buFontTx/>
              <a:buChar char="-"/>
            </a:pPr>
            <a:r>
              <a:rPr lang="fr-FR" sz="2000" dirty="0" smtClean="0">
                <a:solidFill>
                  <a:prstClr val="black">
                    <a:lumMod val="65000"/>
                    <a:lumOff val="35000"/>
                  </a:prstClr>
                </a:solidFill>
                <a:latin typeface="Futura Medium"/>
                <a:ea typeface="ＭＳ Ｐゴシック" charset="0"/>
              </a:rPr>
              <a:t>2014/30/UE </a:t>
            </a:r>
            <a:r>
              <a:rPr lang="fr-FR" sz="2000" dirty="0">
                <a:solidFill>
                  <a:prstClr val="black">
                    <a:lumMod val="65000"/>
                    <a:lumOff val="35000"/>
                  </a:prstClr>
                </a:solidFill>
                <a:latin typeface="Futura Medium"/>
                <a:ea typeface="ＭＳ Ｐゴシック" charset="0"/>
              </a:rPr>
              <a:t>relative à la compatibilité </a:t>
            </a:r>
            <a:r>
              <a:rPr lang="fr-FR" sz="2000" dirty="0" smtClean="0">
                <a:solidFill>
                  <a:prstClr val="black">
                    <a:lumMod val="65000"/>
                    <a:lumOff val="35000"/>
                  </a:prstClr>
                </a:solidFill>
                <a:latin typeface="Futura Medium"/>
                <a:ea typeface="ＭＳ Ｐゴシック" charset="0"/>
              </a:rPr>
              <a:t>électromagnétique </a:t>
            </a:r>
          </a:p>
          <a:p>
            <a:pPr marL="342900" lvl="0" indent="-342900" algn="just" defTabSz="457200" fontAlgn="base">
              <a:lnSpc>
                <a:spcPct val="140000"/>
              </a:lnSpc>
              <a:spcBef>
                <a:spcPct val="20000"/>
              </a:spcBef>
              <a:spcAft>
                <a:spcPct val="0"/>
              </a:spcAft>
              <a:buClr>
                <a:srgbClr val="81BB3B"/>
              </a:buClr>
              <a:buFontTx/>
              <a:buChar char="-"/>
            </a:pPr>
            <a:endParaRPr lang="fr-FR" sz="2000" dirty="0" smtClean="0">
              <a:solidFill>
                <a:prstClr val="black">
                  <a:lumMod val="65000"/>
                  <a:lumOff val="35000"/>
                </a:prstClr>
              </a:solidFill>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000" dirty="0" smtClean="0">
                <a:solidFill>
                  <a:prstClr val="black">
                    <a:lumMod val="65000"/>
                    <a:lumOff val="35000"/>
                  </a:prstClr>
                </a:solidFill>
                <a:latin typeface="Futura Medium"/>
                <a:ea typeface="ＭＳ Ｐゴシック" charset="0"/>
              </a:rPr>
              <a:t>- </a:t>
            </a:r>
            <a:r>
              <a:rPr lang="fr-FR" sz="2000" dirty="0">
                <a:solidFill>
                  <a:prstClr val="black">
                    <a:lumMod val="65000"/>
                    <a:lumOff val="35000"/>
                  </a:prstClr>
                </a:solidFill>
                <a:latin typeface="Futura Medium"/>
                <a:ea typeface="ＭＳ Ｐゴシック" charset="0"/>
              </a:rPr>
              <a:t>2011/65/UE relative à l'utilisation de certaines substances dangereuses dans les équipements électriques et </a:t>
            </a:r>
            <a:r>
              <a:rPr lang="fr-FR" sz="2000" dirty="0" smtClean="0">
                <a:solidFill>
                  <a:prstClr val="black">
                    <a:lumMod val="65000"/>
                    <a:lumOff val="35000"/>
                  </a:prstClr>
                </a:solidFill>
                <a:latin typeface="Futura Medium"/>
                <a:ea typeface="ＭＳ Ｐゴシック" charset="0"/>
              </a:rPr>
              <a:t>électroniques</a:t>
            </a:r>
            <a:endParaRPr lang="fr-FR" sz="2000" dirty="0">
              <a:solidFill>
                <a:prstClr val="black">
                  <a:lumMod val="65000"/>
                  <a:lumOff val="35000"/>
                </a:prstClr>
              </a:solidFill>
              <a:latin typeface="Verdana"/>
              <a:ea typeface="ＭＳ Ｐゴシック" charset="0"/>
            </a:endParaRPr>
          </a:p>
        </p:txBody>
      </p:sp>
      <p:sp>
        <p:nvSpPr>
          <p:cNvPr id="3" name="Rectangle 2"/>
          <p:cNvSpPr/>
          <p:nvPr/>
        </p:nvSpPr>
        <p:spPr>
          <a:xfrm>
            <a:off x="1491771" y="259885"/>
            <a:ext cx="1810880" cy="5355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3200" b="1" dirty="0">
                <a:solidFill>
                  <a:srgbClr val="4472C4">
                    <a:lumMod val="75000"/>
                  </a:srgbClr>
                </a:solidFill>
                <a:latin typeface="Futura Medium"/>
                <a:ea typeface="ＭＳ Ｐゴシック" charset="0"/>
              </a:rPr>
              <a:t>Le V.A.E</a:t>
            </a:r>
          </a:p>
        </p:txBody>
      </p:sp>
    </p:spTree>
    <p:extLst>
      <p:ext uri="{BB962C8B-B14F-4D97-AF65-F5344CB8AC3E}">
        <p14:creationId xmlns:p14="http://schemas.microsoft.com/office/powerpoint/2010/main" val="2645072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551" y="1019109"/>
            <a:ext cx="8291383" cy="2111347"/>
          </a:xfrm>
          <a:prstGeom prst="rect">
            <a:avLst/>
          </a:prstGeom>
        </p:spPr>
        <p:txBody>
          <a:bodyPr wrap="square">
            <a:spAutoFit/>
          </a:bodyPr>
          <a:lstStyle/>
          <a:p>
            <a:pPr lvl="0" defTabSz="457200" fontAlgn="base">
              <a:lnSpc>
                <a:spcPct val="140000"/>
              </a:lnSpc>
              <a:spcBef>
                <a:spcPct val="20000"/>
              </a:spcBef>
              <a:spcAft>
                <a:spcPct val="0"/>
              </a:spcAft>
              <a:buClr>
                <a:srgbClr val="439DB8"/>
              </a:buClr>
            </a:pPr>
            <a:r>
              <a:rPr lang="fr-FR" sz="2000" b="1" dirty="0" smtClean="0">
                <a:solidFill>
                  <a:schemeClr val="accent1">
                    <a:lumMod val="75000"/>
                  </a:schemeClr>
                </a:solidFill>
                <a:latin typeface="Futura Medium"/>
                <a:ea typeface="ＭＳ Ｐゴシック" charset="0"/>
              </a:rPr>
              <a:t>  </a:t>
            </a:r>
            <a:r>
              <a:rPr lang="fr-FR" sz="2800" b="1" dirty="0" smtClean="0">
                <a:solidFill>
                  <a:schemeClr val="accent1">
                    <a:lumMod val="75000"/>
                  </a:schemeClr>
                </a:solidFill>
                <a:latin typeface="Futura Medium"/>
                <a:ea typeface="ＭＳ Ｐゴシック" charset="0"/>
              </a:rPr>
              <a:t>Un </a:t>
            </a:r>
            <a:r>
              <a:rPr lang="fr-FR" sz="2800" b="1" dirty="0">
                <a:solidFill>
                  <a:schemeClr val="accent1">
                    <a:lumMod val="75000"/>
                  </a:schemeClr>
                </a:solidFill>
                <a:latin typeface="Futura Medium"/>
                <a:ea typeface="ＭＳ Ｐゴシック" charset="0"/>
              </a:rPr>
              <a:t>V.A.E c’est quoi? </a:t>
            </a:r>
            <a:r>
              <a:rPr lang="fr-FR" sz="2000" b="1" dirty="0">
                <a:solidFill>
                  <a:schemeClr val="accent1">
                    <a:lumMod val="75000"/>
                  </a:schemeClr>
                </a:solidFill>
                <a:latin typeface="Futura Medium"/>
                <a:ea typeface="ＭＳ Ｐゴシック" charset="0"/>
              </a:rPr>
              <a:t/>
            </a:r>
            <a:br>
              <a:rPr lang="fr-FR" sz="2000" b="1" dirty="0">
                <a:solidFill>
                  <a:schemeClr val="accent1">
                    <a:lumMod val="75000"/>
                  </a:schemeClr>
                </a:solidFill>
                <a:latin typeface="Futura Medium"/>
                <a:ea typeface="ＭＳ Ｐゴシック" charset="0"/>
              </a:rPr>
            </a:br>
            <a:endParaRPr lang="fr-FR" sz="2000" b="1" dirty="0">
              <a:solidFill>
                <a:schemeClr val="accent1">
                  <a:lumMod val="75000"/>
                </a:schemeClr>
              </a:solidFill>
              <a:latin typeface="Futura Medium"/>
              <a:ea typeface="ＭＳ Ｐゴシック" charset="0"/>
            </a:endParaRPr>
          </a:p>
          <a:p>
            <a:pPr lvl="0" algn="ctr" defTabSz="457200" fontAlgn="base">
              <a:lnSpc>
                <a:spcPct val="140000"/>
              </a:lnSpc>
              <a:spcBef>
                <a:spcPct val="20000"/>
              </a:spcBef>
              <a:spcAft>
                <a:spcPct val="0"/>
              </a:spcAft>
              <a:buClr>
                <a:srgbClr val="439DB8"/>
              </a:buClr>
            </a:pPr>
            <a:r>
              <a:rPr lang="fr-FR" sz="2000" b="1" dirty="0">
                <a:solidFill>
                  <a:schemeClr val="accent1">
                    <a:lumMod val="75000"/>
                  </a:schemeClr>
                </a:solidFill>
                <a:latin typeface="Futura Medium"/>
                <a:ea typeface="ＭＳ Ｐゴシック" charset="0"/>
              </a:rPr>
              <a:t>Un vélo qui possède une assistance fournie par </a:t>
            </a:r>
            <a:endParaRPr lang="fr-FR" sz="2000" b="1" dirty="0" smtClean="0">
              <a:solidFill>
                <a:schemeClr val="accent1">
                  <a:lumMod val="75000"/>
                </a:schemeClr>
              </a:solidFill>
              <a:latin typeface="Futura Medium"/>
              <a:ea typeface="ＭＳ Ｐゴシック" charset="0"/>
            </a:endParaRPr>
          </a:p>
          <a:p>
            <a:pPr lvl="0" algn="ctr" defTabSz="457200" fontAlgn="base">
              <a:lnSpc>
                <a:spcPct val="140000"/>
              </a:lnSpc>
              <a:spcBef>
                <a:spcPct val="20000"/>
              </a:spcBef>
              <a:spcAft>
                <a:spcPct val="0"/>
              </a:spcAft>
              <a:buClr>
                <a:srgbClr val="439DB8"/>
              </a:buClr>
            </a:pPr>
            <a:r>
              <a:rPr lang="fr-FR" sz="2000" b="1" dirty="0" smtClean="0">
                <a:solidFill>
                  <a:schemeClr val="accent1">
                    <a:lumMod val="75000"/>
                  </a:schemeClr>
                </a:solidFill>
                <a:latin typeface="Futura Medium"/>
                <a:ea typeface="ＭＳ Ｐゴシック" charset="0"/>
              </a:rPr>
              <a:t>un </a:t>
            </a:r>
            <a:r>
              <a:rPr lang="fr-FR" sz="2000" b="1" dirty="0">
                <a:solidFill>
                  <a:schemeClr val="accent1">
                    <a:lumMod val="75000"/>
                  </a:schemeClr>
                </a:solidFill>
                <a:latin typeface="Futura Medium"/>
                <a:ea typeface="ＭＳ Ｐゴシック" charset="0"/>
              </a:rPr>
              <a:t>moteur électrique </a:t>
            </a:r>
          </a:p>
        </p:txBody>
      </p:sp>
      <p:pic>
        <p:nvPicPr>
          <p:cNvPr id="3" name="Image 2"/>
          <p:cNvPicPr>
            <a:picLocks noChangeAspect="1"/>
          </p:cNvPicPr>
          <p:nvPr/>
        </p:nvPicPr>
        <p:blipFill>
          <a:blip r:embed="rId2"/>
          <a:stretch>
            <a:fillRect/>
          </a:stretch>
        </p:blipFill>
        <p:spPr>
          <a:xfrm>
            <a:off x="1297460" y="3298321"/>
            <a:ext cx="6297716" cy="2929483"/>
          </a:xfrm>
          <a:prstGeom prst="rect">
            <a:avLst/>
          </a:prstGeom>
        </p:spPr>
      </p:pic>
    </p:spTree>
    <p:extLst>
      <p:ext uri="{BB962C8B-B14F-4D97-AF65-F5344CB8AC3E}">
        <p14:creationId xmlns:p14="http://schemas.microsoft.com/office/powerpoint/2010/main" val="86280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26"/>
          <p:cNvGrpSpPr/>
          <p:nvPr/>
        </p:nvGrpSpPr>
        <p:grpSpPr>
          <a:xfrm>
            <a:off x="1361574" y="1711134"/>
            <a:ext cx="6397730" cy="2040163"/>
            <a:chOff x="1452538" y="2851579"/>
            <a:chExt cx="5623077" cy="1793135"/>
          </a:xfrm>
        </p:grpSpPr>
        <p:pic>
          <p:nvPicPr>
            <p:cNvPr id="3" name="Image 2" descr="Capture d’écran 2018-01-30 à 13.43.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2699" y="2851579"/>
              <a:ext cx="5480756" cy="1793135"/>
            </a:xfrm>
            <a:prstGeom prst="rect">
              <a:avLst/>
            </a:prstGeom>
          </p:spPr>
        </p:pic>
        <p:sp>
          <p:nvSpPr>
            <p:cNvPr id="4" name="Rectangle 3"/>
            <p:cNvSpPr/>
            <p:nvPr/>
          </p:nvSpPr>
          <p:spPr>
            <a:xfrm>
              <a:off x="1452538" y="4335231"/>
              <a:ext cx="5612916" cy="309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1462699" y="2851579"/>
              <a:ext cx="5612916" cy="309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6" name="Grouper 28"/>
          <p:cNvGrpSpPr/>
          <p:nvPr/>
        </p:nvGrpSpPr>
        <p:grpSpPr>
          <a:xfrm>
            <a:off x="1354751" y="4068402"/>
            <a:ext cx="5958628" cy="1166809"/>
            <a:chOff x="1442640" y="4847722"/>
            <a:chExt cx="5958628" cy="1166809"/>
          </a:xfrm>
        </p:grpSpPr>
        <p:sp>
          <p:nvSpPr>
            <p:cNvPr id="7" name="Rectangle 6"/>
            <p:cNvSpPr/>
            <p:nvPr/>
          </p:nvSpPr>
          <p:spPr>
            <a:xfrm>
              <a:off x="5309902" y="5380376"/>
              <a:ext cx="701430" cy="309483"/>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ndara"/>
                <a:ea typeface="+mn-ea"/>
                <a:cs typeface="+mn-cs"/>
              </a:endParaRPr>
            </a:p>
          </p:txBody>
        </p:sp>
        <p:sp>
          <p:nvSpPr>
            <p:cNvPr id="8" name="Rectangle 7">
              <a:extLst>
                <a:ext uri="{FF2B5EF4-FFF2-40B4-BE49-F238E27FC236}">
                  <a16:creationId xmlns="" xmlns:a16="http://schemas.microsoft.com/office/drawing/2014/main" id="{38235A24-9676-4524-B150-C7583072984F}"/>
                </a:ext>
              </a:extLst>
            </p:cNvPr>
            <p:cNvSpPr/>
            <p:nvPr/>
          </p:nvSpPr>
          <p:spPr>
            <a:xfrm>
              <a:off x="1752154" y="4847722"/>
              <a:ext cx="2057612" cy="538609"/>
            </a:xfrm>
            <a:prstGeom prst="rect">
              <a:avLst/>
            </a:prstGeom>
          </p:spPr>
          <p:txBody>
            <a:bodyPr wrap="none">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500" b="1" i="0" u="none" strike="noStrike" kern="0" cap="none" spc="0" normalizeH="0" baseline="0" noProof="0" dirty="0" smtClean="0">
                  <a:ln>
                    <a:noFill/>
                  </a:ln>
                  <a:solidFill>
                    <a:prstClr val="black">
                      <a:lumMod val="50000"/>
                      <a:lumOff val="50000"/>
                    </a:prstClr>
                  </a:solidFill>
                  <a:effectLst/>
                  <a:uLnTx/>
                  <a:uFillTx/>
                  <a:ea typeface="ＭＳ Ｐゴシック" charset="0"/>
                </a:rPr>
                <a:t>Moteur 250W max</a:t>
              </a:r>
              <a:r>
                <a:rPr kumimoji="0" lang="fr-FR" sz="1500" b="0" i="0" u="none" strike="noStrike" kern="0" cap="none" spc="0" normalizeH="0" baseline="0" noProof="0" dirty="0" smtClean="0">
                  <a:ln>
                    <a:noFill/>
                  </a:ln>
                  <a:solidFill>
                    <a:prstClr val="black">
                      <a:lumMod val="50000"/>
                      <a:lumOff val="50000"/>
                    </a:prstClr>
                  </a:solidFill>
                  <a:effectLst/>
                  <a:uLnTx/>
                  <a:uFillTx/>
                  <a:ea typeface="ＭＳ Ｐゴシック" charset="0"/>
                </a:rPr>
                <a:t/>
              </a:r>
              <a:br>
                <a:rPr kumimoji="0" lang="fr-FR" sz="1500" b="0" i="0" u="none" strike="noStrike" kern="0" cap="none" spc="0" normalizeH="0" baseline="0" noProof="0" dirty="0" smtClean="0">
                  <a:ln>
                    <a:noFill/>
                  </a:ln>
                  <a:solidFill>
                    <a:prstClr val="black">
                      <a:lumMod val="50000"/>
                      <a:lumOff val="50000"/>
                    </a:prstClr>
                  </a:solidFill>
                  <a:effectLst/>
                  <a:uLnTx/>
                  <a:uFillTx/>
                  <a:ea typeface="ＭＳ Ｐゴシック" charset="0"/>
                </a:rPr>
              </a:br>
              <a:r>
                <a:rPr kumimoji="0" lang="fr-FR" sz="1400" b="0" i="0" u="none" strike="noStrike" kern="0" cap="none" spc="0" normalizeH="0" baseline="0" noProof="0" dirty="0" smtClean="0">
                  <a:ln>
                    <a:noFill/>
                  </a:ln>
                  <a:solidFill>
                    <a:prstClr val="black">
                      <a:lumMod val="50000"/>
                      <a:lumOff val="50000"/>
                    </a:prstClr>
                  </a:solidFill>
                  <a:effectLst/>
                  <a:uLnTx/>
                  <a:uFillTx/>
                  <a:ea typeface="ＭＳ Ｐゴシック" charset="0"/>
                </a:rPr>
                <a:t>Avant, arrière ou pédalier</a:t>
              </a:r>
            </a:p>
          </p:txBody>
        </p:sp>
        <p:sp>
          <p:nvSpPr>
            <p:cNvPr id="9" name="Rectangle 8">
              <a:extLst>
                <a:ext uri="{FF2B5EF4-FFF2-40B4-BE49-F238E27FC236}">
                  <a16:creationId xmlns="" xmlns:a16="http://schemas.microsoft.com/office/drawing/2014/main" id="{38235A24-9676-4524-B150-C7583072984F}"/>
                </a:ext>
              </a:extLst>
            </p:cNvPr>
            <p:cNvSpPr/>
            <p:nvPr/>
          </p:nvSpPr>
          <p:spPr>
            <a:xfrm>
              <a:off x="5143187" y="4847722"/>
              <a:ext cx="2258081" cy="553998"/>
            </a:xfrm>
            <a:prstGeom prst="rect">
              <a:avLst/>
            </a:prstGeom>
          </p:spPr>
          <p:txBody>
            <a:bodyPr wrap="none">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500" b="1" i="0" u="none" strike="noStrike" kern="0" cap="none" spc="0" normalizeH="0" baseline="0" noProof="0" dirty="0" smtClean="0">
                  <a:ln>
                    <a:noFill/>
                  </a:ln>
                  <a:solidFill>
                    <a:prstClr val="black">
                      <a:lumMod val="50000"/>
                      <a:lumOff val="50000"/>
                    </a:prstClr>
                  </a:solidFill>
                  <a:effectLst/>
                  <a:uLnTx/>
                  <a:uFillTx/>
                  <a:ea typeface="ＭＳ Ｐゴシック" charset="0"/>
                </a:rPr>
                <a:t>Batterie</a:t>
              </a:r>
            </a:p>
            <a:p>
              <a:pPr marL="0" marR="0" lvl="0" indent="0" defTabSz="457200" eaLnBrk="1" fontAlgn="base" latinLnBrk="0" hangingPunct="1">
                <a:lnSpc>
                  <a:spcPct val="100000"/>
                </a:lnSpc>
                <a:spcBef>
                  <a:spcPct val="0"/>
                </a:spcBef>
                <a:spcAft>
                  <a:spcPct val="0"/>
                </a:spcAft>
                <a:buClrTx/>
                <a:buSzTx/>
                <a:buFontTx/>
                <a:buNone/>
                <a:tabLst/>
                <a:defRPr/>
              </a:pPr>
              <a:r>
                <a:rPr kumimoji="0" lang="fr-FR" sz="1500" b="0" i="0" u="none" strike="noStrike" kern="0" cap="none" spc="0" normalizeH="0" baseline="0" noProof="0" dirty="0" smtClean="0">
                  <a:ln>
                    <a:noFill/>
                  </a:ln>
                  <a:solidFill>
                    <a:prstClr val="black">
                      <a:lumMod val="50000"/>
                      <a:lumOff val="50000"/>
                    </a:prstClr>
                  </a:solidFill>
                  <a:effectLst/>
                  <a:uLnTx/>
                  <a:uFillTx/>
                  <a:ea typeface="ＭＳ Ｐゴシック" charset="0"/>
                </a:rPr>
                <a:t>Rechargeable et amovible</a:t>
              </a:r>
            </a:p>
          </p:txBody>
        </p:sp>
        <p:sp>
          <p:nvSpPr>
            <p:cNvPr id="10" name="Rectangle 9">
              <a:extLst>
                <a:ext uri="{FF2B5EF4-FFF2-40B4-BE49-F238E27FC236}">
                  <a16:creationId xmlns="" xmlns:a16="http://schemas.microsoft.com/office/drawing/2014/main" id="{38235A24-9676-4524-B150-C7583072984F}"/>
                </a:ext>
              </a:extLst>
            </p:cNvPr>
            <p:cNvSpPr/>
            <p:nvPr/>
          </p:nvSpPr>
          <p:spPr>
            <a:xfrm>
              <a:off x="5143187" y="5663850"/>
              <a:ext cx="1835321" cy="323165"/>
            </a:xfrm>
            <a:prstGeom prst="rect">
              <a:avLst/>
            </a:prstGeom>
          </p:spPr>
          <p:txBody>
            <a:bodyPr wrap="none">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500" b="1" i="0" u="none" strike="noStrike" kern="0" cap="none" spc="0" normalizeH="0" baseline="0" noProof="0" dirty="0" smtClean="0">
                  <a:ln>
                    <a:noFill/>
                  </a:ln>
                  <a:solidFill>
                    <a:prstClr val="black">
                      <a:lumMod val="50000"/>
                      <a:lumOff val="50000"/>
                    </a:prstClr>
                  </a:solidFill>
                  <a:effectLst/>
                  <a:uLnTx/>
                  <a:uFillTx/>
                  <a:ea typeface="ＭＳ Ｐゴシック" charset="0"/>
                </a:rPr>
                <a:t>Capteur de pédalage</a:t>
              </a:r>
            </a:p>
          </p:txBody>
        </p:sp>
        <p:pic>
          <p:nvPicPr>
            <p:cNvPr id="11" name="Image 10" descr="Capture d’écran 2018-01-30 à 13.43.1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2640" y="4976479"/>
              <a:ext cx="309514" cy="309615"/>
            </a:xfrm>
            <a:prstGeom prst="rect">
              <a:avLst/>
            </a:prstGeom>
          </p:spPr>
        </p:pic>
        <p:grpSp>
          <p:nvGrpSpPr>
            <p:cNvPr id="12" name="Grouper 7"/>
            <p:cNvGrpSpPr/>
            <p:nvPr/>
          </p:nvGrpSpPr>
          <p:grpSpPr>
            <a:xfrm>
              <a:off x="1521538" y="5703541"/>
              <a:ext cx="914888" cy="310990"/>
              <a:chOff x="666361" y="3895227"/>
              <a:chExt cx="914888" cy="310990"/>
            </a:xfrm>
          </p:grpSpPr>
          <p:pic>
            <p:nvPicPr>
              <p:cNvPr id="16" name="Image 15" descr="Capture d’écran 2018-01-30 à 13.43.13.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361" y="3895227"/>
                <a:ext cx="224131" cy="272280"/>
              </a:xfrm>
              <a:prstGeom prst="rect">
                <a:avLst/>
              </a:prstGeom>
            </p:spPr>
          </p:pic>
          <p:sp>
            <p:nvSpPr>
              <p:cNvPr id="17" name="Rectangle 16"/>
              <p:cNvSpPr/>
              <p:nvPr/>
            </p:nvSpPr>
            <p:spPr>
              <a:xfrm>
                <a:off x="879819" y="3896734"/>
                <a:ext cx="701430" cy="309483"/>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ndara"/>
                  <a:ea typeface="+mn-ea"/>
                  <a:cs typeface="+mn-cs"/>
                </a:endParaRPr>
              </a:p>
            </p:txBody>
          </p:sp>
        </p:grpSp>
        <p:sp>
          <p:nvSpPr>
            <p:cNvPr id="13" name="Rectangle 12">
              <a:extLst>
                <a:ext uri="{FF2B5EF4-FFF2-40B4-BE49-F238E27FC236}">
                  <a16:creationId xmlns="" xmlns:a16="http://schemas.microsoft.com/office/drawing/2014/main" id="{38235A24-9676-4524-B150-C7583072984F}"/>
                </a:ext>
              </a:extLst>
            </p:cNvPr>
            <p:cNvSpPr/>
            <p:nvPr/>
          </p:nvSpPr>
          <p:spPr>
            <a:xfrm>
              <a:off x="1752154" y="5663850"/>
              <a:ext cx="2670510" cy="323165"/>
            </a:xfrm>
            <a:prstGeom prst="rect">
              <a:avLst/>
            </a:prstGeom>
          </p:spPr>
          <p:txBody>
            <a:bodyPr wrap="none">
              <a:sp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fr-FR" sz="1500" b="1" i="0" u="none" strike="noStrike" kern="0" cap="none" spc="0" normalizeH="0" baseline="0" noProof="0" dirty="0" smtClean="0">
                  <a:ln>
                    <a:noFill/>
                  </a:ln>
                  <a:solidFill>
                    <a:prstClr val="black">
                      <a:lumMod val="50000"/>
                      <a:lumOff val="50000"/>
                    </a:prstClr>
                  </a:solidFill>
                  <a:effectLst/>
                  <a:uLnTx/>
                  <a:uFillTx/>
                  <a:ea typeface="ＭＳ Ｐゴシック" charset="0"/>
                </a:rPr>
                <a:t>Boitier commande d’assistance</a:t>
              </a:r>
            </a:p>
          </p:txBody>
        </p:sp>
        <p:pic>
          <p:nvPicPr>
            <p:cNvPr id="14" name="Image 13" descr="Capture d’écran 2018-01-30 à 13.43.13.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85342" y="4976479"/>
              <a:ext cx="266823" cy="336279"/>
            </a:xfrm>
            <a:prstGeom prst="rect">
              <a:avLst/>
            </a:prstGeom>
          </p:spPr>
        </p:pic>
        <p:pic>
          <p:nvPicPr>
            <p:cNvPr id="15" name="Image 14" descr="Capture d’écran 2018-01-30 à 13.43.13.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28033" y="5705048"/>
              <a:ext cx="224132" cy="261608"/>
            </a:xfrm>
            <a:prstGeom prst="rect">
              <a:avLst/>
            </a:prstGeom>
          </p:spPr>
        </p:pic>
      </p:grpSp>
      <p:sp>
        <p:nvSpPr>
          <p:cNvPr id="18" name="Rectangle 17"/>
          <p:cNvSpPr/>
          <p:nvPr/>
        </p:nvSpPr>
        <p:spPr>
          <a:xfrm>
            <a:off x="1562432" y="613283"/>
            <a:ext cx="6432389" cy="480131"/>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800" b="1" dirty="0">
                <a:solidFill>
                  <a:schemeClr val="accent1">
                    <a:lumMod val="75000"/>
                  </a:schemeClr>
                </a:solidFill>
                <a:latin typeface="Futura Medium"/>
                <a:ea typeface="ＭＳ Ｐゴシック" charset="0"/>
              </a:rPr>
              <a:t>Position des divers composants </a:t>
            </a:r>
            <a:endParaRPr lang="fr-FR" sz="2800" b="1" dirty="0">
              <a:solidFill>
                <a:schemeClr val="accent1">
                  <a:lumMod val="75000"/>
                </a:schemeClr>
              </a:solidFill>
              <a:latin typeface="Futura Medium"/>
              <a:ea typeface="Candara"/>
              <a:cs typeface="Candara"/>
              <a:sym typeface="Candara"/>
            </a:endParaRPr>
          </a:p>
        </p:txBody>
      </p:sp>
    </p:spTree>
    <p:extLst>
      <p:ext uri="{BB962C8B-B14F-4D97-AF65-F5344CB8AC3E}">
        <p14:creationId xmlns:p14="http://schemas.microsoft.com/office/powerpoint/2010/main" val="1665756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724" y="674944"/>
            <a:ext cx="7812818" cy="4228113"/>
          </a:xfrm>
          <a:prstGeom prst="rect">
            <a:avLst/>
          </a:prstGeom>
        </p:spPr>
      </p:pic>
      <p:sp>
        <p:nvSpPr>
          <p:cNvPr id="3" name="ZoneTexte 2"/>
          <p:cNvSpPr txBox="1"/>
          <p:nvPr/>
        </p:nvSpPr>
        <p:spPr>
          <a:xfrm>
            <a:off x="1672282" y="5627876"/>
            <a:ext cx="6203092" cy="523220"/>
          </a:xfrm>
          <a:prstGeom prst="rect">
            <a:avLst/>
          </a:prstGeom>
          <a:noFill/>
        </p:spPr>
        <p:txBody>
          <a:bodyPr wrap="square" rtlCol="0">
            <a:spAutoFit/>
          </a:bodyPr>
          <a:lstStyle/>
          <a:p>
            <a:r>
              <a:rPr lang="fr-FR" sz="2800" dirty="0" smtClean="0"/>
              <a:t>Batterie dans le cadre amovible ou non</a:t>
            </a:r>
            <a:endParaRPr lang="fr-FR" sz="2800" dirty="0"/>
          </a:p>
        </p:txBody>
      </p:sp>
    </p:spTree>
    <p:extLst>
      <p:ext uri="{BB962C8B-B14F-4D97-AF65-F5344CB8AC3E}">
        <p14:creationId xmlns:p14="http://schemas.microsoft.com/office/powerpoint/2010/main" val="2804228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png"/>
          <p:cNvPicPr>
            <a:picLocks noChangeAspect="1"/>
          </p:cNvPicPr>
          <p:nvPr/>
        </p:nvPicPr>
        <p:blipFill>
          <a:blip r:embed="rId2">
            <a:extLst/>
          </a:blip>
          <a:stretch>
            <a:fillRect/>
          </a:stretch>
        </p:blipFill>
        <p:spPr>
          <a:xfrm>
            <a:off x="1157154" y="927511"/>
            <a:ext cx="2705101" cy="1685926"/>
          </a:xfrm>
          <a:prstGeom prst="rect">
            <a:avLst/>
          </a:prstGeom>
          <a:ln w="12700">
            <a:miter lim="400000"/>
          </a:ln>
        </p:spPr>
      </p:pic>
      <p:pic>
        <p:nvPicPr>
          <p:cNvPr id="3" name="image12.png"/>
          <p:cNvPicPr>
            <a:picLocks noChangeAspect="1"/>
          </p:cNvPicPr>
          <p:nvPr/>
        </p:nvPicPr>
        <p:blipFill>
          <a:blip r:embed="rId3">
            <a:extLst/>
          </a:blip>
          <a:stretch>
            <a:fillRect/>
          </a:stretch>
        </p:blipFill>
        <p:spPr>
          <a:xfrm>
            <a:off x="4609217" y="181848"/>
            <a:ext cx="4456737" cy="2495774"/>
          </a:xfrm>
          <a:prstGeom prst="rect">
            <a:avLst/>
          </a:prstGeom>
          <a:ln w="12700">
            <a:miter lim="400000"/>
          </a:ln>
        </p:spPr>
      </p:pic>
      <p:sp>
        <p:nvSpPr>
          <p:cNvPr id="5" name="Rectangle 4"/>
          <p:cNvSpPr/>
          <p:nvPr/>
        </p:nvSpPr>
        <p:spPr>
          <a:xfrm>
            <a:off x="1649422" y="309174"/>
            <a:ext cx="4661854" cy="480131"/>
          </a:xfrm>
          <a:prstGeom prst="rect">
            <a:avLst/>
          </a:prstGeom>
        </p:spPr>
        <p:txBody>
          <a:bodyPr wrap="none">
            <a:spAutoFit/>
          </a:bodyPr>
          <a:lstStyle/>
          <a:p>
            <a:pPr lvl="0" defTabSz="457200">
              <a:lnSpc>
                <a:spcPct val="90000"/>
              </a:lnSpc>
              <a:spcBef>
                <a:spcPts val="400"/>
              </a:spcBef>
              <a:buSzPct val="100000"/>
            </a:pPr>
            <a:r>
              <a:rPr lang="fr-FR" sz="2800" kern="0" dirty="0">
                <a:solidFill>
                  <a:schemeClr val="accent1">
                    <a:lumMod val="75000"/>
                  </a:schemeClr>
                </a:solidFill>
                <a:latin typeface="Futura Medium"/>
                <a:sym typeface="Candara"/>
              </a:rPr>
              <a:t>Les différents types de vélo </a:t>
            </a:r>
          </a:p>
        </p:txBody>
      </p:sp>
      <p:sp>
        <p:nvSpPr>
          <p:cNvPr id="9" name="AutoShape 2" descr="Résultat de recherche d'images pour &quot;photo velo Focus assistance electriqu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4" descr="Résultat de recherche d'images pour &quot;photo velo Focus assistance electriqu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6" descr="Résultat de recherche d'images pour &quot;photo velo Focus assistance electriqu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ZoneTexte 5"/>
          <p:cNvSpPr txBox="1"/>
          <p:nvPr/>
        </p:nvSpPr>
        <p:spPr>
          <a:xfrm>
            <a:off x="1710528" y="5766953"/>
            <a:ext cx="3660904" cy="369332"/>
          </a:xfrm>
          <a:prstGeom prst="rect">
            <a:avLst/>
          </a:prstGeom>
          <a:noFill/>
        </p:spPr>
        <p:txBody>
          <a:bodyPr wrap="square" rtlCol="0">
            <a:spAutoFit/>
          </a:bodyPr>
          <a:lstStyle/>
          <a:p>
            <a:r>
              <a:rPr lang="fr-FR" dirty="0" smtClean="0">
                <a:solidFill>
                  <a:schemeClr val="accent1">
                    <a:lumMod val="75000"/>
                  </a:schemeClr>
                </a:solidFill>
                <a:latin typeface="Futura Medium"/>
              </a:rPr>
              <a:t>V.T.T</a:t>
            </a:r>
            <a:endParaRPr lang="fr-FR" dirty="0">
              <a:solidFill>
                <a:schemeClr val="accent1">
                  <a:lumMod val="75000"/>
                </a:schemeClr>
              </a:solidFill>
              <a:latin typeface="Futura Medium"/>
            </a:endParaRPr>
          </a:p>
        </p:txBody>
      </p:sp>
      <p:sp>
        <p:nvSpPr>
          <p:cNvPr id="12" name="ZoneTexte 11"/>
          <p:cNvSpPr txBox="1"/>
          <p:nvPr/>
        </p:nvSpPr>
        <p:spPr>
          <a:xfrm>
            <a:off x="6139554" y="5766953"/>
            <a:ext cx="2026509" cy="369332"/>
          </a:xfrm>
          <a:prstGeom prst="rect">
            <a:avLst/>
          </a:prstGeom>
          <a:noFill/>
        </p:spPr>
        <p:txBody>
          <a:bodyPr wrap="square" rtlCol="0">
            <a:spAutoFit/>
          </a:bodyPr>
          <a:lstStyle/>
          <a:p>
            <a:r>
              <a:rPr lang="fr-FR" dirty="0" smtClean="0">
                <a:solidFill>
                  <a:schemeClr val="accent1">
                    <a:lumMod val="75000"/>
                  </a:schemeClr>
                </a:solidFill>
              </a:rPr>
              <a:t>ROUTE</a:t>
            </a:r>
            <a:endParaRPr lang="fr-FR" dirty="0">
              <a:solidFill>
                <a:schemeClr val="accent1">
                  <a:lumMod val="75000"/>
                </a:schemeClr>
              </a:solidFill>
            </a:endParaRPr>
          </a:p>
        </p:txBody>
      </p:sp>
      <p:sp>
        <p:nvSpPr>
          <p:cNvPr id="13" name="ZoneTexte 12"/>
          <p:cNvSpPr txBox="1"/>
          <p:nvPr/>
        </p:nvSpPr>
        <p:spPr>
          <a:xfrm>
            <a:off x="5948991" y="2801616"/>
            <a:ext cx="2289758" cy="369332"/>
          </a:xfrm>
          <a:prstGeom prst="rect">
            <a:avLst/>
          </a:prstGeom>
          <a:noFill/>
        </p:spPr>
        <p:txBody>
          <a:bodyPr wrap="square" rtlCol="0">
            <a:spAutoFit/>
          </a:bodyPr>
          <a:lstStyle/>
          <a:p>
            <a:r>
              <a:rPr lang="fr-FR" dirty="0" smtClean="0">
                <a:solidFill>
                  <a:schemeClr val="accent1">
                    <a:lumMod val="75000"/>
                  </a:schemeClr>
                </a:solidFill>
              </a:rPr>
              <a:t>RANDONNEUSE</a:t>
            </a:r>
            <a:endParaRPr lang="fr-FR" dirty="0">
              <a:solidFill>
                <a:schemeClr val="accent1">
                  <a:lumMod val="75000"/>
                </a:schemeClr>
              </a:solidFill>
            </a:endParaRPr>
          </a:p>
        </p:txBody>
      </p:sp>
      <p:sp>
        <p:nvSpPr>
          <p:cNvPr id="14" name="ZoneTexte 13"/>
          <p:cNvSpPr txBox="1"/>
          <p:nvPr/>
        </p:nvSpPr>
        <p:spPr>
          <a:xfrm>
            <a:off x="1780846" y="2801616"/>
            <a:ext cx="2199503" cy="369332"/>
          </a:xfrm>
          <a:prstGeom prst="rect">
            <a:avLst/>
          </a:prstGeom>
          <a:noFill/>
        </p:spPr>
        <p:txBody>
          <a:bodyPr wrap="square" rtlCol="0">
            <a:spAutoFit/>
          </a:bodyPr>
          <a:lstStyle/>
          <a:p>
            <a:r>
              <a:rPr lang="fr-FR" dirty="0" smtClean="0">
                <a:solidFill>
                  <a:schemeClr val="accent1">
                    <a:lumMod val="75000"/>
                  </a:schemeClr>
                </a:solidFill>
              </a:rPr>
              <a:t>De VILLE</a:t>
            </a:r>
            <a:endParaRPr lang="fr-FR" dirty="0">
              <a:solidFill>
                <a:schemeClr val="accent1">
                  <a:lumMod val="75000"/>
                </a:schemeClr>
              </a:solidFill>
            </a:endParaRPr>
          </a:p>
        </p:txBody>
      </p:sp>
      <p:pic>
        <p:nvPicPr>
          <p:cNvPr id="4" name="Image 3"/>
          <p:cNvPicPr>
            <a:picLocks noChangeAspect="1"/>
          </p:cNvPicPr>
          <p:nvPr/>
        </p:nvPicPr>
        <p:blipFill>
          <a:blip r:embed="rId4"/>
          <a:stretch>
            <a:fillRect/>
          </a:stretch>
        </p:blipFill>
        <p:spPr>
          <a:xfrm>
            <a:off x="4890021" y="3446351"/>
            <a:ext cx="3447764" cy="2027285"/>
          </a:xfrm>
          <a:prstGeom prst="rect">
            <a:avLst/>
          </a:prstGeom>
        </p:spPr>
      </p:pic>
      <p:pic>
        <p:nvPicPr>
          <p:cNvPr id="16" name="Image 15"/>
          <p:cNvPicPr>
            <a:picLocks noChangeAspect="1"/>
          </p:cNvPicPr>
          <p:nvPr/>
        </p:nvPicPr>
        <p:blipFill>
          <a:blip r:embed="rId5"/>
          <a:stretch>
            <a:fillRect/>
          </a:stretch>
        </p:blipFill>
        <p:spPr>
          <a:xfrm>
            <a:off x="765175" y="3357581"/>
            <a:ext cx="3844042" cy="2267384"/>
          </a:xfrm>
          <a:prstGeom prst="rect">
            <a:avLst/>
          </a:prstGeom>
        </p:spPr>
      </p:pic>
    </p:spTree>
    <p:extLst>
      <p:ext uri="{BB962C8B-B14F-4D97-AF65-F5344CB8AC3E}">
        <p14:creationId xmlns:p14="http://schemas.microsoft.com/office/powerpoint/2010/main" val="2007673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6172" y="423039"/>
            <a:ext cx="4661854" cy="480131"/>
          </a:xfrm>
          <a:prstGeom prst="rect">
            <a:avLst/>
          </a:prstGeom>
        </p:spPr>
        <p:txBody>
          <a:bodyPr wrap="none">
            <a:spAutoFit/>
          </a:bodyPr>
          <a:lstStyle/>
          <a:p>
            <a:pPr lvl="0" defTabSz="457200">
              <a:lnSpc>
                <a:spcPct val="90000"/>
              </a:lnSpc>
              <a:spcBef>
                <a:spcPts val="400"/>
              </a:spcBef>
              <a:buSzPct val="100000"/>
            </a:pPr>
            <a:r>
              <a:rPr lang="fr-FR" sz="2800" kern="0" dirty="0">
                <a:solidFill>
                  <a:srgbClr val="4472C4">
                    <a:lumMod val="75000"/>
                  </a:srgbClr>
                </a:solidFill>
                <a:latin typeface="Futura Medium"/>
                <a:sym typeface="Candara"/>
              </a:rPr>
              <a:t>Les différents types de vélo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44" y="0"/>
            <a:ext cx="9144000" cy="5754624"/>
          </a:xfrm>
          <a:prstGeom prst="rect">
            <a:avLst/>
          </a:prstGeom>
        </p:spPr>
      </p:pic>
      <p:sp>
        <p:nvSpPr>
          <p:cNvPr id="2" name="ZoneTexte 1"/>
          <p:cNvSpPr txBox="1"/>
          <p:nvPr/>
        </p:nvSpPr>
        <p:spPr>
          <a:xfrm>
            <a:off x="3336323" y="5812697"/>
            <a:ext cx="4769708" cy="369332"/>
          </a:xfrm>
          <a:prstGeom prst="rect">
            <a:avLst/>
          </a:prstGeom>
          <a:noFill/>
        </p:spPr>
        <p:txBody>
          <a:bodyPr wrap="square" rtlCol="0">
            <a:spAutoFit/>
          </a:bodyPr>
          <a:lstStyle/>
          <a:p>
            <a:r>
              <a:rPr lang="fr-FR" dirty="0" smtClean="0">
                <a:solidFill>
                  <a:schemeClr val="accent1">
                    <a:lumMod val="75000"/>
                  </a:schemeClr>
                </a:solidFill>
                <a:latin typeface="Futura Medium"/>
              </a:rPr>
              <a:t>Type COURSE ou GRAVEL</a:t>
            </a:r>
            <a:endParaRPr lang="fr-FR" dirty="0">
              <a:solidFill>
                <a:schemeClr val="accent1">
                  <a:lumMod val="75000"/>
                </a:schemeClr>
              </a:solidFill>
              <a:latin typeface="Futura Medium"/>
            </a:endParaRPr>
          </a:p>
        </p:txBody>
      </p:sp>
    </p:spTree>
    <p:extLst>
      <p:ext uri="{BB962C8B-B14F-4D97-AF65-F5344CB8AC3E}">
        <p14:creationId xmlns:p14="http://schemas.microsoft.com/office/powerpoint/2010/main" val="296849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242" y="515273"/>
            <a:ext cx="4661854" cy="480131"/>
          </a:xfrm>
          <a:prstGeom prst="rect">
            <a:avLst/>
          </a:prstGeom>
        </p:spPr>
        <p:txBody>
          <a:bodyPr wrap="none">
            <a:spAutoFit/>
          </a:bodyPr>
          <a:lstStyle/>
          <a:p>
            <a:pPr lvl="0" defTabSz="457200">
              <a:lnSpc>
                <a:spcPct val="90000"/>
              </a:lnSpc>
              <a:spcBef>
                <a:spcPts val="400"/>
              </a:spcBef>
              <a:buSzPct val="100000"/>
            </a:pPr>
            <a:r>
              <a:rPr lang="fr-FR" sz="2800" kern="0" dirty="0">
                <a:solidFill>
                  <a:srgbClr val="4472C4">
                    <a:lumMod val="75000"/>
                  </a:srgbClr>
                </a:solidFill>
                <a:latin typeface="Futura Medium"/>
                <a:sym typeface="Candara"/>
              </a:rPr>
              <a:t>Les différents types de vélo </a:t>
            </a:r>
          </a:p>
        </p:txBody>
      </p:sp>
      <p:sp>
        <p:nvSpPr>
          <p:cNvPr id="4" name="AutoShape 2" descr="Résultat de recherche d'images pour &quot;photo velo pliant assistance electrique&quot;"/>
          <p:cNvSpPr>
            <a:spLocks noChangeAspect="1" noChangeArrowheads="1"/>
          </p:cNvSpPr>
          <p:nvPr/>
        </p:nvSpPr>
        <p:spPr bwMode="auto">
          <a:xfrm>
            <a:off x="5316885" y="2718486"/>
            <a:ext cx="1420722" cy="14207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Résultat de recherche d'images pour &quot;photo velo pliant assistance electriqu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6" descr="Résultat de recherche d'images pour &quot;photo velo pliant assistance electriqu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p:cNvPicPr>
            <a:picLocks noChangeAspect="1"/>
          </p:cNvPicPr>
          <p:nvPr/>
        </p:nvPicPr>
        <p:blipFill>
          <a:blip r:embed="rId2"/>
          <a:stretch>
            <a:fillRect/>
          </a:stretch>
        </p:blipFill>
        <p:spPr>
          <a:xfrm>
            <a:off x="1997653" y="995404"/>
            <a:ext cx="5502123" cy="5502123"/>
          </a:xfrm>
          <a:prstGeom prst="rect">
            <a:avLst/>
          </a:prstGeom>
        </p:spPr>
      </p:pic>
      <p:sp>
        <p:nvSpPr>
          <p:cNvPr id="3" name="ZoneTexte 2"/>
          <p:cNvSpPr txBox="1"/>
          <p:nvPr/>
        </p:nvSpPr>
        <p:spPr>
          <a:xfrm>
            <a:off x="4460789" y="5492963"/>
            <a:ext cx="4204472" cy="369332"/>
          </a:xfrm>
          <a:prstGeom prst="rect">
            <a:avLst/>
          </a:prstGeom>
          <a:noFill/>
        </p:spPr>
        <p:txBody>
          <a:bodyPr wrap="square" rtlCol="0">
            <a:spAutoFit/>
          </a:bodyPr>
          <a:lstStyle/>
          <a:p>
            <a:r>
              <a:rPr lang="fr-FR" dirty="0" smtClean="0">
                <a:solidFill>
                  <a:schemeClr val="accent1">
                    <a:lumMod val="75000"/>
                  </a:schemeClr>
                </a:solidFill>
                <a:latin typeface="Futura Medium"/>
              </a:rPr>
              <a:t>PLIANT</a:t>
            </a:r>
            <a:endParaRPr lang="fr-FR" dirty="0">
              <a:solidFill>
                <a:schemeClr val="accent1">
                  <a:lumMod val="75000"/>
                </a:schemeClr>
              </a:solidFill>
              <a:latin typeface="Futura Medium"/>
            </a:endParaRPr>
          </a:p>
        </p:txBody>
      </p:sp>
    </p:spTree>
    <p:extLst>
      <p:ext uri="{BB962C8B-B14F-4D97-AF65-F5344CB8AC3E}">
        <p14:creationId xmlns:p14="http://schemas.microsoft.com/office/powerpoint/2010/main" val="69126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703" y="762119"/>
            <a:ext cx="5370381"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a:solidFill>
                  <a:schemeClr val="accent1">
                    <a:lumMod val="75000"/>
                  </a:schemeClr>
                </a:solidFill>
                <a:latin typeface="Verdana"/>
                <a:ea typeface="ＭＳ Ｐゴシック" charset="0"/>
              </a:rPr>
              <a:t>Le sélecteur d’assistance </a:t>
            </a:r>
          </a:p>
        </p:txBody>
      </p:sp>
      <p:pic>
        <p:nvPicPr>
          <p:cNvPr id="5" name="Image 4"/>
          <p:cNvPicPr>
            <a:picLocks noChangeAspect="1"/>
          </p:cNvPicPr>
          <p:nvPr/>
        </p:nvPicPr>
        <p:blipFill>
          <a:blip r:embed="rId2"/>
          <a:stretch>
            <a:fillRect/>
          </a:stretch>
        </p:blipFill>
        <p:spPr>
          <a:xfrm>
            <a:off x="5291460" y="1818367"/>
            <a:ext cx="3852646" cy="3091749"/>
          </a:xfrm>
          <a:prstGeom prst="rect">
            <a:avLst/>
          </a:prstGeom>
        </p:spPr>
      </p:pic>
      <p:pic>
        <p:nvPicPr>
          <p:cNvPr id="7" name="Image 6"/>
          <p:cNvPicPr>
            <a:picLocks noChangeAspect="1"/>
          </p:cNvPicPr>
          <p:nvPr/>
        </p:nvPicPr>
        <p:blipFill>
          <a:blip r:embed="rId3"/>
          <a:stretch>
            <a:fillRect/>
          </a:stretch>
        </p:blipFill>
        <p:spPr>
          <a:xfrm>
            <a:off x="503751" y="1721071"/>
            <a:ext cx="4694775" cy="3286343"/>
          </a:xfrm>
          <a:prstGeom prst="rect">
            <a:avLst/>
          </a:prstGeom>
        </p:spPr>
      </p:pic>
      <p:sp>
        <p:nvSpPr>
          <p:cNvPr id="8" name="ZoneTexte 7"/>
          <p:cNvSpPr txBox="1"/>
          <p:nvPr/>
        </p:nvSpPr>
        <p:spPr>
          <a:xfrm>
            <a:off x="815546" y="5165124"/>
            <a:ext cx="7018638" cy="369332"/>
          </a:xfrm>
          <a:prstGeom prst="rect">
            <a:avLst/>
          </a:prstGeom>
          <a:noFill/>
        </p:spPr>
        <p:txBody>
          <a:bodyPr wrap="square" rtlCol="0">
            <a:spAutoFit/>
          </a:bodyPr>
          <a:lstStyle/>
          <a:p>
            <a:r>
              <a:rPr lang="fr-FR" dirty="0" smtClean="0"/>
              <a:t>                     VISIBLE                                                                        INVISIBLE</a:t>
            </a:r>
            <a:endParaRPr lang="fr-FR" dirty="0"/>
          </a:p>
        </p:txBody>
      </p:sp>
    </p:spTree>
    <p:extLst>
      <p:ext uri="{BB962C8B-B14F-4D97-AF65-F5344CB8AC3E}">
        <p14:creationId xmlns:p14="http://schemas.microsoft.com/office/powerpoint/2010/main" val="916341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703" y="762119"/>
            <a:ext cx="5370381"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a:solidFill>
                  <a:schemeClr val="accent1">
                    <a:lumMod val="75000"/>
                  </a:schemeClr>
                </a:solidFill>
                <a:latin typeface="Verdana"/>
                <a:ea typeface="ＭＳ Ｐゴシック" charset="0"/>
              </a:rPr>
              <a:t>Le sélecteur d’assistance </a:t>
            </a:r>
          </a:p>
        </p:txBody>
      </p:sp>
      <p:pic>
        <p:nvPicPr>
          <p:cNvPr id="3" name="Image 2"/>
          <p:cNvPicPr>
            <a:picLocks noChangeAspect="1"/>
          </p:cNvPicPr>
          <p:nvPr/>
        </p:nvPicPr>
        <p:blipFill>
          <a:blip r:embed="rId2"/>
          <a:stretch>
            <a:fillRect/>
          </a:stretch>
        </p:blipFill>
        <p:spPr>
          <a:xfrm>
            <a:off x="1417703" y="1555952"/>
            <a:ext cx="6036948" cy="5302048"/>
          </a:xfrm>
          <a:prstGeom prst="rect">
            <a:avLst/>
          </a:prstGeom>
        </p:spPr>
      </p:pic>
    </p:spTree>
    <p:extLst>
      <p:ext uri="{BB962C8B-B14F-4D97-AF65-F5344CB8AC3E}">
        <p14:creationId xmlns:p14="http://schemas.microsoft.com/office/powerpoint/2010/main" val="91400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06D77815-D5FC-43E1-8A5F-FF05763C6C52}"/>
              </a:ext>
            </a:extLst>
          </p:cNvPr>
          <p:cNvSpPr txBox="1"/>
          <p:nvPr/>
        </p:nvSpPr>
        <p:spPr>
          <a:xfrm>
            <a:off x="965372" y="2285471"/>
            <a:ext cx="7383780" cy="2862322"/>
          </a:xfrm>
          <a:prstGeom prst="rect">
            <a:avLst/>
          </a:prstGeom>
          <a:noFill/>
        </p:spPr>
        <p:txBody>
          <a:bodyPr wrap="square" rtlCol="0">
            <a:spAutoFit/>
          </a:bodyPr>
          <a:lstStyle/>
          <a:p>
            <a:pPr algn="ctr"/>
            <a:r>
              <a:rPr lang="fr-FR" sz="4000" b="1" dirty="0">
                <a:solidFill>
                  <a:prstClr val="black"/>
                </a:solidFill>
              </a:rPr>
              <a:t>AVERTISSEMENT :</a:t>
            </a:r>
          </a:p>
          <a:p>
            <a:endParaRPr lang="fr-FR" sz="2000" b="1" dirty="0">
              <a:solidFill>
                <a:prstClr val="black"/>
              </a:solidFill>
            </a:endParaRPr>
          </a:p>
          <a:p>
            <a:pPr algn="just"/>
            <a:r>
              <a:rPr lang="fr-FR" sz="2400" b="1" dirty="0">
                <a:solidFill>
                  <a:prstClr val="black"/>
                </a:solidFill>
              </a:rPr>
              <a:t>Les informations contenues dans ces diapositives sont </a:t>
            </a:r>
            <a:r>
              <a:rPr lang="fr-FR" sz="2400" b="1" dirty="0">
                <a:solidFill>
                  <a:srgbClr val="162D86"/>
                </a:solidFill>
              </a:rPr>
              <a:t>indissociables</a:t>
            </a:r>
            <a:r>
              <a:rPr lang="fr-FR" sz="2400" b="1" dirty="0">
                <a:solidFill>
                  <a:prstClr val="black"/>
                </a:solidFill>
              </a:rPr>
              <a:t> de la présentation orale qui en est faite.</a:t>
            </a:r>
          </a:p>
          <a:p>
            <a:pPr algn="just"/>
            <a:endParaRPr lang="fr-FR" sz="2400" b="1" dirty="0">
              <a:solidFill>
                <a:prstClr val="black"/>
              </a:solidFill>
            </a:endParaRPr>
          </a:p>
          <a:p>
            <a:pPr algn="just"/>
            <a:r>
              <a:rPr lang="fr-FR" sz="2400" b="1" dirty="0">
                <a:solidFill>
                  <a:prstClr val="black"/>
                </a:solidFill>
              </a:rPr>
              <a:t>Les informations contenues dans ces </a:t>
            </a:r>
            <a:r>
              <a:rPr lang="fr-FR" sz="2400" b="1" dirty="0" smtClean="0">
                <a:solidFill>
                  <a:prstClr val="black"/>
                </a:solidFill>
              </a:rPr>
              <a:t>diapositives </a:t>
            </a:r>
            <a:r>
              <a:rPr lang="fr-FR" sz="2400" b="1" dirty="0">
                <a:solidFill>
                  <a:prstClr val="black"/>
                </a:solidFill>
              </a:rPr>
              <a:t>sont à vocation </a:t>
            </a:r>
            <a:r>
              <a:rPr lang="fr-FR" sz="2400" b="1" dirty="0" smtClean="0">
                <a:solidFill>
                  <a:prstClr val="black"/>
                </a:solidFill>
              </a:rPr>
              <a:t>formatives </a:t>
            </a:r>
            <a:r>
              <a:rPr lang="fr-FR" sz="2400" b="1" dirty="0">
                <a:solidFill>
                  <a:prstClr val="black"/>
                </a:solidFill>
              </a:rPr>
              <a:t>et pédagogiques </a:t>
            </a:r>
          </a:p>
        </p:txBody>
      </p:sp>
      <p:pic>
        <p:nvPicPr>
          <p:cNvPr id="3" name="Picture 2" descr="Informations couvre-feu du COVID-19 : Théâtre de l&amp;#39;Opprimé">
            <a:extLst>
              <a:ext uri="{FF2B5EF4-FFF2-40B4-BE49-F238E27FC236}">
                <a16:creationId xmlns="" xmlns:a16="http://schemas.microsoft.com/office/drawing/2014/main" id="{F9896FB1-8D6A-48C9-9522-CEE43466A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190" y="687540"/>
            <a:ext cx="900399" cy="77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formations couvre-feu du COVID-19 : Théâtre de l&amp;#39;Opprimé">
            <a:extLst>
              <a:ext uri="{FF2B5EF4-FFF2-40B4-BE49-F238E27FC236}">
                <a16:creationId xmlns="" xmlns:a16="http://schemas.microsoft.com/office/drawing/2014/main" id="{ADEC6E34-43E7-41D1-BC19-44F315B9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222" y="687540"/>
            <a:ext cx="900399" cy="77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4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repeatCount="indefinite"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341" y="700335"/>
            <a:ext cx="5370381"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a:solidFill>
                  <a:srgbClr val="4472C4">
                    <a:lumMod val="75000"/>
                  </a:srgbClr>
                </a:solidFill>
                <a:latin typeface="Verdana"/>
                <a:ea typeface="ＭＳ Ｐゴシック" charset="0"/>
              </a:rPr>
              <a:t>Le sélecteur d’assistance </a:t>
            </a:r>
          </a:p>
        </p:txBody>
      </p:sp>
      <p:sp>
        <p:nvSpPr>
          <p:cNvPr id="3" name="Rectangle 2"/>
          <p:cNvSpPr/>
          <p:nvPr/>
        </p:nvSpPr>
        <p:spPr>
          <a:xfrm>
            <a:off x="506627" y="1510257"/>
            <a:ext cx="8513805" cy="3785652"/>
          </a:xfrm>
          <a:prstGeom prst="rect">
            <a:avLst/>
          </a:prstGeom>
        </p:spPr>
        <p:txBody>
          <a:bodyPr wrap="square">
            <a:spAutoFit/>
          </a:bodyPr>
          <a:lstStyle/>
          <a:p>
            <a:r>
              <a:rPr lang="fr-FR" sz="2000" dirty="0">
                <a:latin typeface="Futura Medium"/>
              </a:rPr>
              <a:t>Il renseigne sur le degré d’aide programmé mais fournit aussi différentes informations, telles que :</a:t>
            </a:r>
          </a:p>
          <a:p>
            <a:r>
              <a:rPr lang="fr-FR" sz="2000" dirty="0">
                <a:latin typeface="Futura Medium"/>
              </a:rPr>
              <a:t>	- la distance parcourue, </a:t>
            </a:r>
          </a:p>
          <a:p>
            <a:r>
              <a:rPr lang="fr-FR" sz="2000" dirty="0">
                <a:latin typeface="Futura Medium"/>
              </a:rPr>
              <a:t>	- la vitesse,</a:t>
            </a:r>
          </a:p>
          <a:p>
            <a:r>
              <a:rPr lang="fr-FR" sz="2000" dirty="0">
                <a:latin typeface="Futura Medium"/>
              </a:rPr>
              <a:t>	- et diverses autres données fournies par un compteur. </a:t>
            </a:r>
          </a:p>
          <a:p>
            <a:endParaRPr lang="fr-FR" sz="2000" dirty="0">
              <a:latin typeface="Futura Medium"/>
            </a:endParaRPr>
          </a:p>
          <a:p>
            <a:r>
              <a:rPr lang="fr-FR" sz="2000" dirty="0">
                <a:latin typeface="Futura Medium"/>
              </a:rPr>
              <a:t>C’est aussi un ordinateur qui permet aux vélocistes de modifier certains réglages du moteur.</a:t>
            </a:r>
          </a:p>
          <a:p>
            <a:endParaRPr lang="fr-FR" sz="2000" dirty="0">
              <a:latin typeface="Futura Medium"/>
            </a:endParaRPr>
          </a:p>
          <a:p>
            <a:r>
              <a:rPr lang="fr-FR" sz="2000" dirty="0">
                <a:latin typeface="Futura Medium"/>
              </a:rPr>
              <a:t>Il permet de régler son assistance donc de gérer sa batterie. </a:t>
            </a:r>
          </a:p>
          <a:p>
            <a:endParaRPr lang="fr-FR" sz="2000" dirty="0">
              <a:latin typeface="Futura Medium"/>
            </a:endParaRPr>
          </a:p>
          <a:p>
            <a:r>
              <a:rPr lang="fr-FR" sz="2000" dirty="0">
                <a:latin typeface="Futura Medium"/>
              </a:rPr>
              <a:t>Le premier niveau d’assistance permet de compenser le surpoids du vélo</a:t>
            </a:r>
          </a:p>
        </p:txBody>
      </p:sp>
    </p:spTree>
    <p:extLst>
      <p:ext uri="{BB962C8B-B14F-4D97-AF65-F5344CB8AC3E}">
        <p14:creationId xmlns:p14="http://schemas.microsoft.com/office/powerpoint/2010/main" val="3352709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341" y="700335"/>
            <a:ext cx="2743059"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smtClean="0">
                <a:solidFill>
                  <a:srgbClr val="4472C4">
                    <a:lumMod val="75000"/>
                  </a:srgbClr>
                </a:solidFill>
                <a:latin typeface="Verdana"/>
                <a:ea typeface="ＭＳ Ｐゴシック" charset="0"/>
              </a:rPr>
              <a:t>Les capteurs</a:t>
            </a:r>
            <a:endParaRPr lang="fr-FR" sz="2800" b="1" dirty="0">
              <a:solidFill>
                <a:srgbClr val="4472C4">
                  <a:lumMod val="75000"/>
                </a:srgbClr>
              </a:solidFill>
              <a:latin typeface="Verdana"/>
              <a:ea typeface="ＭＳ Ｐゴシック" charset="0"/>
            </a:endParaRPr>
          </a:p>
        </p:txBody>
      </p:sp>
      <p:sp>
        <p:nvSpPr>
          <p:cNvPr id="4" name="Rectangle 3"/>
          <p:cNvSpPr/>
          <p:nvPr/>
        </p:nvSpPr>
        <p:spPr>
          <a:xfrm>
            <a:off x="733167" y="2333685"/>
            <a:ext cx="8567352" cy="2862322"/>
          </a:xfrm>
          <a:prstGeom prst="rect">
            <a:avLst/>
          </a:prstGeom>
        </p:spPr>
        <p:txBody>
          <a:bodyPr wrap="square">
            <a:spAutoFit/>
          </a:bodyPr>
          <a:lstStyle/>
          <a:p>
            <a:endParaRPr lang="fr-FR" dirty="0"/>
          </a:p>
          <a:p>
            <a:r>
              <a:rPr lang="fr-FR" dirty="0" smtClean="0"/>
              <a:t>Le </a:t>
            </a:r>
            <a:r>
              <a:rPr lang="fr-FR" dirty="0"/>
              <a:t>capteur est l’élément essentiel par lequel l’assistance sera mise en route et adaptée au </a:t>
            </a:r>
            <a:r>
              <a:rPr lang="fr-FR" dirty="0" smtClean="0"/>
              <a:t>pédalage. Plusieurs </a:t>
            </a:r>
            <a:r>
              <a:rPr lang="fr-FR" dirty="0"/>
              <a:t>technologies de capteurs existent </a:t>
            </a:r>
            <a:r>
              <a:rPr lang="fr-FR" dirty="0" smtClean="0"/>
              <a:t>:</a:t>
            </a:r>
            <a:endParaRPr lang="fr-FR" dirty="0"/>
          </a:p>
          <a:p>
            <a:endParaRPr lang="fr-FR" dirty="0" smtClean="0"/>
          </a:p>
          <a:p>
            <a:r>
              <a:rPr lang="fr-FR" b="1" dirty="0" smtClean="0"/>
              <a:t>Capteur </a:t>
            </a:r>
            <a:r>
              <a:rPr lang="fr-FR" b="1" dirty="0"/>
              <a:t>de couple (ou capteur de puissance)</a:t>
            </a:r>
            <a:r>
              <a:rPr lang="fr-FR" dirty="0"/>
              <a:t> : situé à l’intérieur du moteur, il calcule, par la pression d’appui sur les pédales la force exercée par le cycliste, et adapte en conséquence la puissance à restituer par la motorisation</a:t>
            </a:r>
            <a:r>
              <a:rPr lang="fr-FR" dirty="0" smtClean="0"/>
              <a:t>.</a:t>
            </a:r>
          </a:p>
          <a:p>
            <a:endParaRPr lang="fr-FR" dirty="0"/>
          </a:p>
          <a:p>
            <a:endParaRPr lang="fr-FR" dirty="0"/>
          </a:p>
          <a:p>
            <a:endParaRPr lang="fr-FR" dirty="0"/>
          </a:p>
        </p:txBody>
      </p:sp>
      <p:pic>
        <p:nvPicPr>
          <p:cNvPr id="5" name="Image 4"/>
          <p:cNvPicPr>
            <a:picLocks noChangeAspect="1"/>
          </p:cNvPicPr>
          <p:nvPr/>
        </p:nvPicPr>
        <p:blipFill>
          <a:blip r:embed="rId2"/>
          <a:stretch>
            <a:fillRect/>
          </a:stretch>
        </p:blipFill>
        <p:spPr>
          <a:xfrm>
            <a:off x="3006811" y="4926425"/>
            <a:ext cx="2565528" cy="1931575"/>
          </a:xfrm>
          <a:prstGeom prst="rect">
            <a:avLst/>
          </a:prstGeom>
        </p:spPr>
      </p:pic>
      <p:pic>
        <p:nvPicPr>
          <p:cNvPr id="6" name="Image 5"/>
          <p:cNvPicPr>
            <a:picLocks noChangeAspect="1"/>
          </p:cNvPicPr>
          <p:nvPr/>
        </p:nvPicPr>
        <p:blipFill>
          <a:blip r:embed="rId3"/>
          <a:stretch>
            <a:fillRect/>
          </a:stretch>
        </p:blipFill>
        <p:spPr>
          <a:xfrm>
            <a:off x="4604952" y="337503"/>
            <a:ext cx="2705100" cy="1685925"/>
          </a:xfrm>
          <a:prstGeom prst="rect">
            <a:avLst/>
          </a:prstGeom>
        </p:spPr>
      </p:pic>
    </p:spTree>
    <p:extLst>
      <p:ext uri="{BB962C8B-B14F-4D97-AF65-F5344CB8AC3E}">
        <p14:creationId xmlns:p14="http://schemas.microsoft.com/office/powerpoint/2010/main" val="4210760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341" y="700335"/>
            <a:ext cx="2743059"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smtClean="0">
                <a:solidFill>
                  <a:srgbClr val="4472C4">
                    <a:lumMod val="75000"/>
                  </a:srgbClr>
                </a:solidFill>
                <a:latin typeface="Verdana"/>
                <a:ea typeface="ＭＳ Ｐゴシック" charset="0"/>
              </a:rPr>
              <a:t>Les capteurs</a:t>
            </a:r>
            <a:endParaRPr lang="fr-FR" sz="2800" b="1" dirty="0">
              <a:solidFill>
                <a:srgbClr val="4472C4">
                  <a:lumMod val="75000"/>
                </a:srgbClr>
              </a:solidFill>
              <a:latin typeface="Verdana"/>
              <a:ea typeface="ＭＳ Ｐゴシック" charset="0"/>
            </a:endParaRPr>
          </a:p>
        </p:txBody>
      </p:sp>
      <p:sp>
        <p:nvSpPr>
          <p:cNvPr id="4" name="Rectangle 3"/>
          <p:cNvSpPr/>
          <p:nvPr/>
        </p:nvSpPr>
        <p:spPr>
          <a:xfrm>
            <a:off x="510745" y="1918361"/>
            <a:ext cx="8567352" cy="1754326"/>
          </a:xfrm>
          <a:prstGeom prst="rect">
            <a:avLst/>
          </a:prstGeom>
        </p:spPr>
        <p:txBody>
          <a:bodyPr wrap="square">
            <a:spAutoFit/>
          </a:bodyPr>
          <a:lstStyle/>
          <a:p>
            <a:endParaRPr lang="fr-FR" dirty="0"/>
          </a:p>
          <a:p>
            <a:r>
              <a:rPr lang="fr-FR" b="1" dirty="0" smtClean="0"/>
              <a:t>Capteur </a:t>
            </a:r>
            <a:r>
              <a:rPr lang="fr-FR" b="1" dirty="0"/>
              <a:t>de cadence </a:t>
            </a:r>
            <a:r>
              <a:rPr lang="fr-FR" dirty="0"/>
              <a:t>: situé dans le moteur (dans le cas d’un moteur pédalier) ou entre le boitier de pédalier et la manivelle (dans le cas d’un moteur roue), il permet de modérer la puissance offerte par l’assistance, en fonction de la cadence de pédalage du cycliste, à savoir le nombre de tour de pédale par minute.</a:t>
            </a:r>
          </a:p>
          <a:p>
            <a:r>
              <a:rPr lang="fr-FR" dirty="0"/>
              <a:t>    </a:t>
            </a:r>
          </a:p>
        </p:txBody>
      </p:sp>
      <p:pic>
        <p:nvPicPr>
          <p:cNvPr id="3" name="Image 2"/>
          <p:cNvPicPr>
            <a:picLocks noChangeAspect="1"/>
          </p:cNvPicPr>
          <p:nvPr/>
        </p:nvPicPr>
        <p:blipFill>
          <a:blip r:embed="rId2"/>
          <a:stretch>
            <a:fillRect/>
          </a:stretch>
        </p:blipFill>
        <p:spPr>
          <a:xfrm>
            <a:off x="2564658" y="3672687"/>
            <a:ext cx="4099623" cy="2728113"/>
          </a:xfrm>
          <a:prstGeom prst="rect">
            <a:avLst/>
          </a:prstGeom>
        </p:spPr>
      </p:pic>
    </p:spTree>
    <p:extLst>
      <p:ext uri="{BB962C8B-B14F-4D97-AF65-F5344CB8AC3E}">
        <p14:creationId xmlns:p14="http://schemas.microsoft.com/office/powerpoint/2010/main" val="2074756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341" y="700335"/>
            <a:ext cx="2743059"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smtClean="0">
                <a:solidFill>
                  <a:srgbClr val="4472C4">
                    <a:lumMod val="75000"/>
                  </a:srgbClr>
                </a:solidFill>
                <a:latin typeface="Verdana"/>
                <a:ea typeface="ＭＳ Ｐゴシック" charset="0"/>
              </a:rPr>
              <a:t>Les capteurs</a:t>
            </a:r>
            <a:endParaRPr lang="fr-FR" sz="2800" b="1" dirty="0">
              <a:solidFill>
                <a:srgbClr val="4472C4">
                  <a:lumMod val="75000"/>
                </a:srgbClr>
              </a:solidFill>
              <a:latin typeface="Verdana"/>
              <a:ea typeface="ＭＳ Ｐゴシック" charset="0"/>
            </a:endParaRPr>
          </a:p>
        </p:txBody>
      </p:sp>
      <p:sp>
        <p:nvSpPr>
          <p:cNvPr id="5" name="Rectangle 4"/>
          <p:cNvSpPr/>
          <p:nvPr/>
        </p:nvSpPr>
        <p:spPr>
          <a:xfrm>
            <a:off x="510745" y="1295691"/>
            <a:ext cx="8657967" cy="4524315"/>
          </a:xfrm>
          <a:prstGeom prst="rect">
            <a:avLst/>
          </a:prstGeom>
        </p:spPr>
        <p:txBody>
          <a:bodyPr wrap="square">
            <a:spAutoFit/>
          </a:bodyPr>
          <a:lstStyle/>
          <a:p>
            <a:r>
              <a:rPr lang="fr-FR" b="1" dirty="0" smtClean="0"/>
              <a:t>Adopter </a:t>
            </a:r>
            <a:r>
              <a:rPr lang="fr-FR" b="1" dirty="0"/>
              <a:t>une bonne cadence lorsque vous pédalez</a:t>
            </a:r>
          </a:p>
          <a:p>
            <a:endParaRPr lang="fr-FR" dirty="0"/>
          </a:p>
          <a:p>
            <a:r>
              <a:rPr lang="fr-FR" dirty="0"/>
              <a:t>La cadence idéale varie d’un moteur à un autre. </a:t>
            </a:r>
            <a:r>
              <a:rPr lang="fr-FR" dirty="0" smtClean="0"/>
              <a:t>Elle varie de 60 à </a:t>
            </a:r>
            <a:r>
              <a:rPr lang="fr-FR" dirty="0"/>
              <a:t>80 coups de pédales à la minute. </a:t>
            </a:r>
            <a:endParaRPr lang="fr-FR" dirty="0" smtClean="0"/>
          </a:p>
          <a:p>
            <a:endParaRPr lang="fr-FR" dirty="0"/>
          </a:p>
          <a:p>
            <a:r>
              <a:rPr lang="fr-FR" b="1" dirty="0" smtClean="0"/>
              <a:t>Pédaler </a:t>
            </a:r>
            <a:r>
              <a:rPr lang="fr-FR" b="1" dirty="0"/>
              <a:t>de façon ronde plutôt que heurtée</a:t>
            </a:r>
          </a:p>
          <a:p>
            <a:endParaRPr lang="fr-FR" dirty="0"/>
          </a:p>
          <a:p>
            <a:r>
              <a:rPr lang="fr-FR" dirty="0"/>
              <a:t>Cette règle est surtout valable pour les vélos électriques dotés d’un ou de plusieurs capteurs d’efforts. La plupart des cyclistes ont tendance à pédaler de manière heurtée. En effet, ils se contentent de fournir une puissance à la pédale lorsqu’elle est en haut. Aucun effort n’est déployée une fois qu’elle est en bas, avant que le mouvement ne soit accentué par l’autre jambe. Le moteur fonctionne alors en dents de scie, ce qui le rend moins efficace </a:t>
            </a:r>
            <a:r>
              <a:rPr lang="fr-FR" dirty="0" smtClean="0"/>
              <a:t>dans </a:t>
            </a:r>
            <a:r>
              <a:rPr lang="fr-FR" dirty="0"/>
              <a:t>son fonctionnement énergétique.</a:t>
            </a:r>
          </a:p>
          <a:p>
            <a:endParaRPr lang="fr-FR" dirty="0"/>
          </a:p>
          <a:p>
            <a:r>
              <a:rPr lang="fr-FR" dirty="0"/>
              <a:t>La solution adéquate pour une consommation énergétique optimale est d’adopter un pédalage régulier, constant.</a:t>
            </a:r>
          </a:p>
        </p:txBody>
      </p:sp>
    </p:spTree>
    <p:extLst>
      <p:ext uri="{BB962C8B-B14F-4D97-AF65-F5344CB8AC3E}">
        <p14:creationId xmlns:p14="http://schemas.microsoft.com/office/powerpoint/2010/main" val="243918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341" y="700335"/>
            <a:ext cx="2743059"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smtClean="0">
                <a:solidFill>
                  <a:srgbClr val="4472C4">
                    <a:lumMod val="75000"/>
                  </a:srgbClr>
                </a:solidFill>
                <a:latin typeface="Verdana"/>
                <a:ea typeface="ＭＳ Ｐゴシック" charset="0"/>
              </a:rPr>
              <a:t>Les capteurs</a:t>
            </a:r>
            <a:endParaRPr lang="fr-FR" sz="2800" b="1" dirty="0">
              <a:solidFill>
                <a:srgbClr val="4472C4">
                  <a:lumMod val="75000"/>
                </a:srgbClr>
              </a:solidFill>
              <a:latin typeface="Verdana"/>
              <a:ea typeface="ＭＳ Ｐゴシック" charset="0"/>
            </a:endParaRPr>
          </a:p>
        </p:txBody>
      </p:sp>
      <p:sp>
        <p:nvSpPr>
          <p:cNvPr id="4" name="Rectangle 3"/>
          <p:cNvSpPr/>
          <p:nvPr/>
        </p:nvSpPr>
        <p:spPr>
          <a:xfrm>
            <a:off x="436604" y="1530462"/>
            <a:ext cx="8567352" cy="2862322"/>
          </a:xfrm>
          <a:prstGeom prst="rect">
            <a:avLst/>
          </a:prstGeom>
        </p:spPr>
        <p:txBody>
          <a:bodyPr wrap="square">
            <a:spAutoFit/>
          </a:bodyPr>
          <a:lstStyle/>
          <a:p>
            <a:endParaRPr lang="fr-FR" dirty="0"/>
          </a:p>
          <a:p>
            <a:r>
              <a:rPr lang="fr-FR" b="1" dirty="0" smtClean="0"/>
              <a:t>Capteur </a:t>
            </a:r>
            <a:r>
              <a:rPr lang="fr-FR" b="1" dirty="0"/>
              <a:t>de vitesse </a:t>
            </a:r>
            <a:r>
              <a:rPr lang="fr-FR" dirty="0"/>
              <a:t>: situé dans la roue (dans le cas d’un moteur roue), ou sur un capteur externe type compteur avec aimant sur la roue arrière (dans le cas d’un moteur pédalier), il bride la vitesse de l’assistance à 25km/h, afin de respecter la législation en vigueur en France. Les capteurs de vitesse n’ont rien à voir avec la pédale. Ils mesurent la vitesse de votre VAE et servent à couper le moteur à la vitesse maximale autorisée par la loi, à savoir 25 km/h ou 45 km/h. Il existe également des capteurs de vitesse qui influencent la commande de manière un peu plus différenciée et assurent, par exemple, une coupure progressive du moteur avant que vous n’ayez atteint la vitesse maximale avec votre VAE. </a:t>
            </a:r>
          </a:p>
          <a:p>
            <a:r>
              <a:rPr lang="fr-FR" dirty="0"/>
              <a:t>    </a:t>
            </a:r>
          </a:p>
        </p:txBody>
      </p:sp>
      <p:pic>
        <p:nvPicPr>
          <p:cNvPr id="3" name="Image 2"/>
          <p:cNvPicPr>
            <a:picLocks noChangeAspect="1"/>
          </p:cNvPicPr>
          <p:nvPr/>
        </p:nvPicPr>
        <p:blipFill>
          <a:blip r:embed="rId2"/>
          <a:stretch>
            <a:fillRect/>
          </a:stretch>
        </p:blipFill>
        <p:spPr>
          <a:xfrm>
            <a:off x="1434425" y="4392784"/>
            <a:ext cx="2466975" cy="1847850"/>
          </a:xfrm>
          <a:prstGeom prst="rect">
            <a:avLst/>
          </a:prstGeom>
        </p:spPr>
      </p:pic>
      <p:pic>
        <p:nvPicPr>
          <p:cNvPr id="5" name="Image 4"/>
          <p:cNvPicPr>
            <a:picLocks noChangeAspect="1"/>
          </p:cNvPicPr>
          <p:nvPr/>
        </p:nvPicPr>
        <p:blipFill>
          <a:blip r:embed="rId3"/>
          <a:stretch>
            <a:fillRect/>
          </a:stretch>
        </p:blipFill>
        <p:spPr>
          <a:xfrm>
            <a:off x="4866630" y="4209535"/>
            <a:ext cx="2648465" cy="2648465"/>
          </a:xfrm>
          <a:prstGeom prst="rect">
            <a:avLst/>
          </a:prstGeom>
        </p:spPr>
      </p:pic>
    </p:spTree>
    <p:extLst>
      <p:ext uri="{BB962C8B-B14F-4D97-AF65-F5344CB8AC3E}">
        <p14:creationId xmlns:p14="http://schemas.microsoft.com/office/powerpoint/2010/main" val="248878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341" y="700335"/>
            <a:ext cx="2743059"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smtClean="0">
                <a:solidFill>
                  <a:srgbClr val="4472C4">
                    <a:lumMod val="75000"/>
                  </a:srgbClr>
                </a:solidFill>
                <a:latin typeface="Verdana"/>
                <a:ea typeface="ＭＳ Ｐゴシック" charset="0"/>
              </a:rPr>
              <a:t>Les capteurs</a:t>
            </a:r>
            <a:endParaRPr lang="fr-FR" sz="2800" b="1" dirty="0">
              <a:solidFill>
                <a:srgbClr val="4472C4">
                  <a:lumMod val="75000"/>
                </a:srgbClr>
              </a:solidFill>
              <a:latin typeface="Verdana"/>
              <a:ea typeface="ＭＳ Ｐゴシック" charset="0"/>
            </a:endParaRPr>
          </a:p>
        </p:txBody>
      </p:sp>
      <p:sp>
        <p:nvSpPr>
          <p:cNvPr id="4" name="Rectangle 3"/>
          <p:cNvSpPr/>
          <p:nvPr/>
        </p:nvSpPr>
        <p:spPr>
          <a:xfrm>
            <a:off x="733167" y="1041198"/>
            <a:ext cx="8567352" cy="1477328"/>
          </a:xfrm>
          <a:prstGeom prst="rect">
            <a:avLst/>
          </a:prstGeom>
        </p:spPr>
        <p:txBody>
          <a:bodyPr wrap="square">
            <a:spAutoFit/>
          </a:bodyPr>
          <a:lstStyle/>
          <a:p>
            <a:endParaRPr lang="fr-FR" dirty="0"/>
          </a:p>
          <a:p>
            <a:r>
              <a:rPr lang="fr-FR" b="1" dirty="0" smtClean="0"/>
              <a:t>Capteur </a:t>
            </a:r>
            <a:r>
              <a:rPr lang="fr-FR" b="1" dirty="0"/>
              <a:t>d’effort </a:t>
            </a:r>
            <a:r>
              <a:rPr lang="fr-FR" dirty="0"/>
              <a:t>: on peut le trouver monté à l’arrière, sur le cadre au niveau de la patte de dérailleur, par exemple. Ce montage manque souvent de fiabilité car cette pièce se retrouve ainsi exposée aux </a:t>
            </a:r>
            <a:r>
              <a:rPr lang="fr-FR" dirty="0" err="1"/>
              <a:t>micro-déformations</a:t>
            </a:r>
            <a:r>
              <a:rPr lang="fr-FR" dirty="0"/>
              <a:t> générée par l’effort de pédalage</a:t>
            </a:r>
            <a:r>
              <a:rPr lang="fr-FR" dirty="0" smtClean="0"/>
              <a:t>.</a:t>
            </a:r>
          </a:p>
          <a:p>
            <a:r>
              <a:rPr lang="fr-FR" dirty="0" smtClean="0"/>
              <a:t>Il remplace le capteur de puissance </a:t>
            </a:r>
            <a:endParaRPr lang="fr-FR" dirty="0"/>
          </a:p>
        </p:txBody>
      </p:sp>
      <p:sp>
        <p:nvSpPr>
          <p:cNvPr id="3" name="Rectangle 2"/>
          <p:cNvSpPr/>
          <p:nvPr/>
        </p:nvSpPr>
        <p:spPr>
          <a:xfrm>
            <a:off x="733167" y="2551128"/>
            <a:ext cx="8295503" cy="1477328"/>
          </a:xfrm>
          <a:prstGeom prst="rect">
            <a:avLst/>
          </a:prstGeom>
        </p:spPr>
        <p:txBody>
          <a:bodyPr wrap="square">
            <a:spAutoFit/>
          </a:bodyPr>
          <a:lstStyle/>
          <a:p>
            <a:r>
              <a:rPr lang="fr-FR" b="1" dirty="0" smtClean="0"/>
              <a:t>Un </a:t>
            </a:r>
            <a:r>
              <a:rPr lang="fr-FR" b="1" dirty="0"/>
              <a:t>capteur d'angle </a:t>
            </a:r>
            <a:r>
              <a:rPr lang="fr-FR" dirty="0"/>
              <a:t>(Quad </a:t>
            </a:r>
            <a:r>
              <a:rPr lang="fr-FR" dirty="0" err="1"/>
              <a:t>Sensor</a:t>
            </a:r>
            <a:r>
              <a:rPr lang="fr-FR" dirty="0"/>
              <a:t> System™) qui détecte et transmet l’angle précis de la pente ou de la montée. </a:t>
            </a:r>
            <a:endParaRPr lang="fr-FR" dirty="0" smtClean="0"/>
          </a:p>
          <a:p>
            <a:r>
              <a:rPr lang="fr-FR" dirty="0" smtClean="0"/>
              <a:t>Le </a:t>
            </a:r>
            <a:r>
              <a:rPr lang="fr-FR" dirty="0"/>
              <a:t>système détecte ainsi automatiquement les conditions de conduite telles que les démarrages en côte et fournit la puissance d'assistance appropriée et une accélération en douceur;</a:t>
            </a:r>
          </a:p>
        </p:txBody>
      </p:sp>
      <p:pic>
        <p:nvPicPr>
          <p:cNvPr id="5" name="Image 4"/>
          <p:cNvPicPr>
            <a:picLocks noChangeAspect="1"/>
          </p:cNvPicPr>
          <p:nvPr/>
        </p:nvPicPr>
        <p:blipFill>
          <a:blip r:embed="rId2"/>
          <a:stretch>
            <a:fillRect/>
          </a:stretch>
        </p:blipFill>
        <p:spPr>
          <a:xfrm>
            <a:off x="2850292" y="3941385"/>
            <a:ext cx="3339630" cy="2504723"/>
          </a:xfrm>
          <a:prstGeom prst="rect">
            <a:avLst/>
          </a:prstGeom>
        </p:spPr>
      </p:pic>
    </p:spTree>
    <p:extLst>
      <p:ext uri="{BB962C8B-B14F-4D97-AF65-F5344CB8AC3E}">
        <p14:creationId xmlns:p14="http://schemas.microsoft.com/office/powerpoint/2010/main" val="3694895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4907" y="4536810"/>
            <a:ext cx="8587946" cy="1200329"/>
          </a:xfrm>
          <a:prstGeom prst="rect">
            <a:avLst/>
          </a:prstGeom>
        </p:spPr>
        <p:txBody>
          <a:bodyPr wrap="square">
            <a:spAutoFit/>
          </a:bodyPr>
          <a:lstStyle/>
          <a:p>
            <a:r>
              <a:rPr lang="fr-FR" dirty="0" smtClean="0">
                <a:latin typeface="Futura Medium"/>
              </a:rPr>
              <a:t>Les moteurs modernes possèdent trois </a:t>
            </a:r>
            <a:r>
              <a:rPr lang="fr-FR" dirty="0">
                <a:latin typeface="Futura Medium"/>
              </a:rPr>
              <a:t>capteurs </a:t>
            </a:r>
            <a:r>
              <a:rPr lang="fr-FR" dirty="0" smtClean="0">
                <a:latin typeface="Futura Medium"/>
              </a:rPr>
              <a:t>qui mesurent </a:t>
            </a:r>
            <a:r>
              <a:rPr lang="fr-FR" dirty="0">
                <a:latin typeface="Futura Medium"/>
              </a:rPr>
              <a:t>plus de 1000 fois par seconde la puissance, la fréquence de pédalage ainsi que la vitesse afin d’assurer une parfaite harmonie entre la puissance développée par le </a:t>
            </a:r>
            <a:r>
              <a:rPr lang="fr-FR" dirty="0" smtClean="0">
                <a:latin typeface="Futura Medium"/>
              </a:rPr>
              <a:t>cycliste </a:t>
            </a:r>
            <a:r>
              <a:rPr lang="fr-FR" dirty="0">
                <a:latin typeface="Futura Medium"/>
              </a:rPr>
              <a:t>e</a:t>
            </a:r>
            <a:r>
              <a:rPr lang="fr-FR" dirty="0" smtClean="0">
                <a:latin typeface="Futura Medium"/>
              </a:rPr>
              <a:t>t l’assistance fournie.</a:t>
            </a:r>
            <a:endParaRPr lang="fr-FR" dirty="0">
              <a:latin typeface="Futura Medium"/>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805" y="50112"/>
            <a:ext cx="5618205" cy="4213654"/>
          </a:xfrm>
          <a:prstGeom prst="rect">
            <a:avLst/>
          </a:prstGeom>
        </p:spPr>
      </p:pic>
      <p:sp>
        <p:nvSpPr>
          <p:cNvPr id="4" name="Rectangle 3"/>
          <p:cNvSpPr/>
          <p:nvPr/>
        </p:nvSpPr>
        <p:spPr>
          <a:xfrm>
            <a:off x="460560" y="2156939"/>
            <a:ext cx="2263761" cy="523220"/>
          </a:xfrm>
          <a:prstGeom prst="rect">
            <a:avLst/>
          </a:prstGeom>
        </p:spPr>
        <p:txBody>
          <a:bodyPr wrap="none">
            <a:spAutoFit/>
          </a:bodyPr>
          <a:lstStyle/>
          <a:p>
            <a:r>
              <a:rPr lang="fr-FR" sz="2800" dirty="0">
                <a:solidFill>
                  <a:schemeClr val="accent1">
                    <a:lumMod val="75000"/>
                  </a:schemeClr>
                </a:solidFill>
                <a:latin typeface="Futura Medium"/>
              </a:rPr>
              <a:t>Les moteurs </a:t>
            </a:r>
          </a:p>
        </p:txBody>
      </p:sp>
    </p:spTree>
    <p:extLst>
      <p:ext uri="{BB962C8B-B14F-4D97-AF65-F5344CB8AC3E}">
        <p14:creationId xmlns:p14="http://schemas.microsoft.com/office/powerpoint/2010/main" val="129532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0992" y="204571"/>
            <a:ext cx="1904689" cy="523220"/>
          </a:xfrm>
          <a:prstGeom prst="rect">
            <a:avLst/>
          </a:prstGeom>
        </p:spPr>
        <p:txBody>
          <a:bodyPr wrap="none">
            <a:spAutoFit/>
          </a:bodyPr>
          <a:lstStyle/>
          <a:p>
            <a:r>
              <a:rPr lang="fr-FR" sz="2800" dirty="0" smtClean="0">
                <a:solidFill>
                  <a:schemeClr val="accent1">
                    <a:lumMod val="75000"/>
                  </a:schemeClr>
                </a:solidFill>
                <a:latin typeface="Futura Medium"/>
              </a:rPr>
              <a:t>Le moteur </a:t>
            </a:r>
            <a:endParaRPr lang="fr-FR" sz="2800" dirty="0">
              <a:solidFill>
                <a:schemeClr val="accent1">
                  <a:lumMod val="75000"/>
                </a:schemeClr>
              </a:solidFill>
              <a:latin typeface="Futura Medium"/>
            </a:endParaRPr>
          </a:p>
        </p:txBody>
      </p:sp>
      <p:pic>
        <p:nvPicPr>
          <p:cNvPr id="5" name="Image 4"/>
          <p:cNvPicPr>
            <a:picLocks noChangeAspect="1"/>
          </p:cNvPicPr>
          <p:nvPr/>
        </p:nvPicPr>
        <p:blipFill>
          <a:blip r:embed="rId2"/>
          <a:stretch>
            <a:fillRect/>
          </a:stretch>
        </p:blipFill>
        <p:spPr>
          <a:xfrm>
            <a:off x="5734050" y="963826"/>
            <a:ext cx="3222024" cy="4296032"/>
          </a:xfrm>
          <a:prstGeom prst="rect">
            <a:avLst/>
          </a:prstGeom>
        </p:spPr>
      </p:pic>
      <p:pic>
        <p:nvPicPr>
          <p:cNvPr id="6" name="Image 5"/>
          <p:cNvPicPr>
            <a:picLocks noChangeAspect="1"/>
          </p:cNvPicPr>
          <p:nvPr/>
        </p:nvPicPr>
        <p:blipFill>
          <a:blip r:embed="rId3"/>
          <a:stretch>
            <a:fillRect/>
          </a:stretch>
        </p:blipFill>
        <p:spPr>
          <a:xfrm>
            <a:off x="825450" y="1145058"/>
            <a:ext cx="4533753" cy="4139513"/>
          </a:xfrm>
          <a:prstGeom prst="rect">
            <a:avLst/>
          </a:prstGeom>
        </p:spPr>
      </p:pic>
    </p:spTree>
    <p:extLst>
      <p:ext uri="{BB962C8B-B14F-4D97-AF65-F5344CB8AC3E}">
        <p14:creationId xmlns:p14="http://schemas.microsoft.com/office/powerpoint/2010/main" val="3022846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5340" y="387865"/>
            <a:ext cx="6948616" cy="923330"/>
          </a:xfrm>
          <a:prstGeom prst="rect">
            <a:avLst/>
          </a:prstGeom>
        </p:spPr>
        <p:txBody>
          <a:bodyPr wrap="square">
            <a:spAutoFit/>
          </a:bodyPr>
          <a:lstStyle/>
          <a:p>
            <a:r>
              <a:rPr lang="fr-FR" dirty="0">
                <a:solidFill>
                  <a:srgbClr val="FF0000"/>
                </a:solidFill>
              </a:rPr>
              <a:t>Règles de précaution et de sécurité sur les batteries </a:t>
            </a:r>
            <a:r>
              <a:rPr lang="fr-FR" dirty="0" smtClean="0">
                <a:solidFill>
                  <a:srgbClr val="FF0000"/>
                </a:solidFill>
              </a:rPr>
              <a:t>Lithium</a:t>
            </a:r>
          </a:p>
          <a:p>
            <a:endParaRPr lang="fr-FR" dirty="0"/>
          </a:p>
          <a:p>
            <a:endParaRPr lang="fr-FR" dirty="0"/>
          </a:p>
        </p:txBody>
      </p:sp>
      <p:sp>
        <p:nvSpPr>
          <p:cNvPr id="3" name="ZoneTexte 2"/>
          <p:cNvSpPr txBox="1"/>
          <p:nvPr/>
        </p:nvSpPr>
        <p:spPr>
          <a:xfrm>
            <a:off x="675502" y="1311195"/>
            <a:ext cx="8328454" cy="923330"/>
          </a:xfrm>
          <a:prstGeom prst="rect">
            <a:avLst/>
          </a:prstGeom>
          <a:noFill/>
        </p:spPr>
        <p:txBody>
          <a:bodyPr wrap="square" rtlCol="0">
            <a:spAutoFit/>
          </a:bodyPr>
          <a:lstStyle/>
          <a:p>
            <a:r>
              <a:rPr lang="fr-FR" dirty="0"/>
              <a:t>Brancher toujours en premier le chargeur à la prise secteur d’alimentation électrique, puis la batterie au chargeur. </a:t>
            </a:r>
            <a:endParaRPr lang="fr-FR" dirty="0" smtClean="0"/>
          </a:p>
          <a:p>
            <a:endParaRPr lang="fr-FR" dirty="0" smtClean="0"/>
          </a:p>
        </p:txBody>
      </p:sp>
      <p:pic>
        <p:nvPicPr>
          <p:cNvPr id="4" name="Image 3"/>
          <p:cNvPicPr>
            <a:picLocks noChangeAspect="1"/>
          </p:cNvPicPr>
          <p:nvPr/>
        </p:nvPicPr>
        <p:blipFill>
          <a:blip r:embed="rId2"/>
          <a:stretch>
            <a:fillRect/>
          </a:stretch>
        </p:blipFill>
        <p:spPr>
          <a:xfrm>
            <a:off x="807308" y="2220108"/>
            <a:ext cx="3709086" cy="3709086"/>
          </a:xfrm>
          <a:prstGeom prst="rect">
            <a:avLst/>
          </a:prstGeom>
        </p:spPr>
      </p:pic>
      <p:pic>
        <p:nvPicPr>
          <p:cNvPr id="5" name="Image 4"/>
          <p:cNvPicPr>
            <a:picLocks noChangeAspect="1"/>
          </p:cNvPicPr>
          <p:nvPr/>
        </p:nvPicPr>
        <p:blipFill>
          <a:blip r:embed="rId3"/>
          <a:stretch>
            <a:fillRect/>
          </a:stretch>
        </p:blipFill>
        <p:spPr>
          <a:xfrm>
            <a:off x="4920683" y="1886465"/>
            <a:ext cx="3515508" cy="3515508"/>
          </a:xfrm>
          <a:prstGeom prst="rect">
            <a:avLst/>
          </a:prstGeom>
        </p:spPr>
      </p:pic>
      <p:sp>
        <p:nvSpPr>
          <p:cNvPr id="6" name="ZoneTexte 5"/>
          <p:cNvSpPr txBox="1"/>
          <p:nvPr/>
        </p:nvSpPr>
        <p:spPr>
          <a:xfrm>
            <a:off x="1005016" y="5560541"/>
            <a:ext cx="6614984" cy="646331"/>
          </a:xfrm>
          <a:prstGeom prst="rect">
            <a:avLst/>
          </a:prstGeom>
          <a:noFill/>
        </p:spPr>
        <p:txBody>
          <a:bodyPr wrap="square" rtlCol="0">
            <a:spAutoFit/>
          </a:bodyPr>
          <a:lstStyle/>
          <a:p>
            <a:pPr algn="ctr"/>
            <a:r>
              <a:rPr lang="fr-FR" b="1" dirty="0"/>
              <a:t>Utiliser toujours un chargeur conçu pour la batterie et de préférence le chargeur fourni avec la batterie. </a:t>
            </a:r>
          </a:p>
        </p:txBody>
      </p:sp>
    </p:spTree>
    <p:extLst>
      <p:ext uri="{BB962C8B-B14F-4D97-AF65-F5344CB8AC3E}">
        <p14:creationId xmlns:p14="http://schemas.microsoft.com/office/powerpoint/2010/main" val="678785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3493" y="766635"/>
            <a:ext cx="6948616" cy="923330"/>
          </a:xfrm>
          <a:prstGeom prst="rect">
            <a:avLst/>
          </a:prstGeom>
        </p:spPr>
        <p:txBody>
          <a:bodyPr wrap="square">
            <a:spAutoFit/>
          </a:bodyPr>
          <a:lstStyle/>
          <a:p>
            <a:r>
              <a:rPr lang="fr-FR" dirty="0">
                <a:solidFill>
                  <a:srgbClr val="FF0000"/>
                </a:solidFill>
              </a:rPr>
              <a:t>Règles de précaution et de sécurité sur les batteries </a:t>
            </a:r>
            <a:r>
              <a:rPr lang="fr-FR" dirty="0" smtClean="0">
                <a:solidFill>
                  <a:srgbClr val="FF0000"/>
                </a:solidFill>
              </a:rPr>
              <a:t>Lithium</a:t>
            </a:r>
          </a:p>
          <a:p>
            <a:endParaRPr lang="fr-FR" dirty="0"/>
          </a:p>
          <a:p>
            <a:endParaRPr lang="fr-FR" dirty="0"/>
          </a:p>
        </p:txBody>
      </p:sp>
      <p:sp>
        <p:nvSpPr>
          <p:cNvPr id="3" name="ZoneTexte 2"/>
          <p:cNvSpPr txBox="1"/>
          <p:nvPr/>
        </p:nvSpPr>
        <p:spPr>
          <a:xfrm>
            <a:off x="543696" y="2027887"/>
            <a:ext cx="8328454" cy="3139321"/>
          </a:xfrm>
          <a:prstGeom prst="rect">
            <a:avLst/>
          </a:prstGeom>
          <a:noFill/>
        </p:spPr>
        <p:txBody>
          <a:bodyPr wrap="square" rtlCol="0">
            <a:spAutoFit/>
          </a:bodyPr>
          <a:lstStyle/>
          <a:p>
            <a:r>
              <a:rPr lang="fr-FR" dirty="0" smtClean="0"/>
              <a:t>L'utilisateur </a:t>
            </a:r>
            <a:r>
              <a:rPr lang="fr-FR" dirty="0"/>
              <a:t>de la batterie s'engage à accepter les risques et responsabilités d'utilisation de la batterie. Le fabricant et le distributeur ne pouvant pas contrôler la bonne utilisation de la batterie (charge, décharge, stockage, etc...), ils ne pourront être tenus </a:t>
            </a:r>
            <a:r>
              <a:rPr lang="fr-FR" dirty="0" smtClean="0"/>
              <a:t>pour responsables </a:t>
            </a:r>
            <a:r>
              <a:rPr lang="fr-FR" dirty="0"/>
              <a:t>des dégâts causés aux personnes et aux biens</a:t>
            </a:r>
            <a:r>
              <a:rPr lang="fr-FR" dirty="0" smtClean="0"/>
              <a:t>.</a:t>
            </a:r>
          </a:p>
          <a:p>
            <a:endParaRPr lang="fr-FR" dirty="0"/>
          </a:p>
          <a:p>
            <a:r>
              <a:rPr lang="fr-FR" dirty="0"/>
              <a:t>Beaucoup d'objets que nous utilisons dans la vie courante peuvent provoquer de sérieux dommages matériels et corporels </a:t>
            </a:r>
            <a:r>
              <a:rPr lang="fr-FR" dirty="0" smtClean="0"/>
              <a:t>s’ils </a:t>
            </a:r>
            <a:r>
              <a:rPr lang="fr-FR" dirty="0"/>
              <a:t>ne sont pas utilisés en respectant quelques règles élémentaires. </a:t>
            </a:r>
            <a:r>
              <a:rPr lang="fr-FR" dirty="0" smtClean="0"/>
              <a:t>C’est le cas pour </a:t>
            </a:r>
            <a:r>
              <a:rPr lang="fr-FR" dirty="0"/>
              <a:t>les batteries au lithium qui peuvent s'avérer dangereuses si elles ne sont pas utilisées et manipulées correctement. En effet, une mauvaise utilisation de votre batterie peut engendrer des risque d'incendie ou d'explosion</a:t>
            </a:r>
            <a:r>
              <a:rPr lang="fr-FR" dirty="0" smtClean="0"/>
              <a:t>.</a:t>
            </a:r>
            <a:endParaRPr lang="fr-FR" dirty="0"/>
          </a:p>
        </p:txBody>
      </p:sp>
    </p:spTree>
    <p:extLst>
      <p:ext uri="{BB962C8B-B14F-4D97-AF65-F5344CB8AC3E}">
        <p14:creationId xmlns:p14="http://schemas.microsoft.com/office/powerpoint/2010/main" val="218500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8.png"/>
          <p:cNvPicPr>
            <a:picLocks noChangeAspect="1"/>
          </p:cNvPicPr>
          <p:nvPr/>
        </p:nvPicPr>
        <p:blipFill>
          <a:blip r:embed="rId2">
            <a:extLst/>
          </a:blip>
          <a:stretch>
            <a:fillRect/>
          </a:stretch>
        </p:blipFill>
        <p:spPr>
          <a:xfrm>
            <a:off x="3170732" y="2633757"/>
            <a:ext cx="3603867" cy="2834663"/>
          </a:xfrm>
          <a:prstGeom prst="rect">
            <a:avLst/>
          </a:prstGeom>
          <a:ln w="12700">
            <a:miter lim="400000"/>
          </a:ln>
        </p:spPr>
      </p:pic>
      <p:sp>
        <p:nvSpPr>
          <p:cNvPr id="3" name="ZoneTexte 2"/>
          <p:cNvSpPr txBox="1"/>
          <p:nvPr/>
        </p:nvSpPr>
        <p:spPr>
          <a:xfrm>
            <a:off x="1075038" y="902043"/>
            <a:ext cx="3027405" cy="461665"/>
          </a:xfrm>
          <a:prstGeom prst="rect">
            <a:avLst/>
          </a:prstGeom>
          <a:noFill/>
        </p:spPr>
        <p:txBody>
          <a:bodyPr wrap="square" rtlCol="0">
            <a:spAutoFit/>
          </a:bodyPr>
          <a:lstStyle/>
          <a:p>
            <a:r>
              <a:rPr lang="fr-FR" sz="2400" dirty="0" smtClean="0">
                <a:solidFill>
                  <a:schemeClr val="accent1">
                    <a:lumMod val="75000"/>
                  </a:schemeClr>
                </a:solidFill>
                <a:latin typeface="Futura Medium"/>
              </a:rPr>
              <a:t>Historique</a:t>
            </a:r>
            <a:endParaRPr lang="fr-FR" sz="2400" dirty="0">
              <a:solidFill>
                <a:schemeClr val="accent1">
                  <a:lumMod val="75000"/>
                </a:schemeClr>
              </a:solidFill>
              <a:latin typeface="Futura Medium"/>
            </a:endParaRPr>
          </a:p>
        </p:txBody>
      </p:sp>
    </p:spTree>
    <p:extLst>
      <p:ext uri="{BB962C8B-B14F-4D97-AF65-F5344CB8AC3E}">
        <p14:creationId xmlns:p14="http://schemas.microsoft.com/office/powerpoint/2010/main" val="2322518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4724" y="477965"/>
            <a:ext cx="6948616" cy="923330"/>
          </a:xfrm>
          <a:prstGeom prst="rect">
            <a:avLst/>
          </a:prstGeom>
        </p:spPr>
        <p:txBody>
          <a:bodyPr wrap="square">
            <a:spAutoFit/>
          </a:bodyPr>
          <a:lstStyle/>
          <a:p>
            <a:r>
              <a:rPr lang="fr-FR" dirty="0">
                <a:solidFill>
                  <a:srgbClr val="FF0000"/>
                </a:solidFill>
              </a:rPr>
              <a:t>Règles de précaution et de sécurité sur les batteries </a:t>
            </a:r>
            <a:r>
              <a:rPr lang="fr-FR" dirty="0" smtClean="0">
                <a:solidFill>
                  <a:srgbClr val="FF0000"/>
                </a:solidFill>
              </a:rPr>
              <a:t>Lithium</a:t>
            </a:r>
          </a:p>
          <a:p>
            <a:endParaRPr lang="fr-FR" dirty="0"/>
          </a:p>
          <a:p>
            <a:endParaRPr lang="fr-FR" dirty="0"/>
          </a:p>
        </p:txBody>
      </p:sp>
      <p:sp>
        <p:nvSpPr>
          <p:cNvPr id="3" name="ZoneTexte 2"/>
          <p:cNvSpPr txBox="1"/>
          <p:nvPr/>
        </p:nvSpPr>
        <p:spPr>
          <a:xfrm>
            <a:off x="584886" y="2290634"/>
            <a:ext cx="8328454" cy="1754326"/>
          </a:xfrm>
          <a:prstGeom prst="rect">
            <a:avLst/>
          </a:prstGeom>
          <a:noFill/>
        </p:spPr>
        <p:txBody>
          <a:bodyPr wrap="square" rtlCol="0">
            <a:spAutoFit/>
          </a:bodyPr>
          <a:lstStyle/>
          <a:p>
            <a:r>
              <a:rPr lang="fr-FR" dirty="0" smtClean="0"/>
              <a:t>Soyez </a:t>
            </a:r>
            <a:r>
              <a:rPr lang="fr-FR" dirty="0"/>
              <a:t>absolument certain que votre chargeur est correctement configuré pour la batterie que vous allez charger. </a:t>
            </a:r>
            <a:r>
              <a:rPr lang="fr-FR" dirty="0" smtClean="0"/>
              <a:t>Une </a:t>
            </a:r>
            <a:r>
              <a:rPr lang="fr-FR" dirty="0"/>
              <a:t>surcharge importante, c’est à coup sûr une destruction du pack et un risque de combustion. De plus, seuls les chargeurs spécifiquement étudiés pour la charge des batteries Lithium doivent être utilisés pour recharger ce type d'éléments</a:t>
            </a:r>
            <a:r>
              <a:rPr lang="fr-FR" dirty="0" smtClean="0"/>
              <a:t>. </a:t>
            </a:r>
          </a:p>
          <a:p>
            <a:endParaRPr lang="fr-FR" b="1" dirty="0"/>
          </a:p>
        </p:txBody>
      </p:sp>
    </p:spTree>
    <p:extLst>
      <p:ext uri="{BB962C8B-B14F-4D97-AF65-F5344CB8AC3E}">
        <p14:creationId xmlns:p14="http://schemas.microsoft.com/office/powerpoint/2010/main" val="383430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880" y="1840775"/>
            <a:ext cx="8386120" cy="4247317"/>
          </a:xfrm>
          <a:prstGeom prst="rect">
            <a:avLst/>
          </a:prstGeom>
        </p:spPr>
        <p:txBody>
          <a:bodyPr wrap="square">
            <a:spAutoFit/>
          </a:bodyPr>
          <a:lstStyle/>
          <a:p>
            <a:r>
              <a:rPr lang="fr-FR" dirty="0" smtClean="0"/>
              <a:t>Vous devez charger vos batteries sur une surface à l’épreuve du feu. Ne pas charger la batterie sur une surface inflammable telle que de la moquette, du parquet ou autre. Chargez la batterie sur une surface résistant à la chaleur et non conductrice de courant afin de prévenir tout dommage lié à un court-circuit ou à un éventuel problème de charge.</a:t>
            </a:r>
          </a:p>
          <a:p>
            <a:endParaRPr lang="fr-FR" dirty="0"/>
          </a:p>
          <a:p>
            <a:r>
              <a:rPr lang="fr-FR" dirty="0"/>
              <a:t>Ne pas charger à proximité de matières inflammables, liquides ou solides, meubles en bois etc...</a:t>
            </a:r>
          </a:p>
          <a:p>
            <a:endParaRPr lang="fr-FR" dirty="0"/>
          </a:p>
          <a:p>
            <a:r>
              <a:rPr lang="fr-FR" dirty="0"/>
              <a:t>Ne jamais charger une batterie gonflée, qui a coulé ou endommagée.</a:t>
            </a:r>
          </a:p>
          <a:p>
            <a:endParaRPr lang="fr-FR" dirty="0"/>
          </a:p>
          <a:p>
            <a:r>
              <a:rPr lang="fr-FR" dirty="0"/>
              <a:t>Ne jamais recharger une batterie chaude ou immédiatement après son utilisation ; la laisser refroidir avant de recharger.</a:t>
            </a:r>
          </a:p>
          <a:p>
            <a:endParaRPr lang="fr-FR" dirty="0"/>
          </a:p>
          <a:p>
            <a:endParaRPr lang="fr-FR" dirty="0"/>
          </a:p>
        </p:txBody>
      </p:sp>
      <p:sp>
        <p:nvSpPr>
          <p:cNvPr id="3" name="ZoneTexte 2"/>
          <p:cNvSpPr txBox="1"/>
          <p:nvPr/>
        </p:nvSpPr>
        <p:spPr>
          <a:xfrm>
            <a:off x="1713470" y="823784"/>
            <a:ext cx="6820930" cy="369332"/>
          </a:xfrm>
          <a:prstGeom prst="rect">
            <a:avLst/>
          </a:prstGeom>
          <a:noFill/>
        </p:spPr>
        <p:txBody>
          <a:bodyPr wrap="square" rtlCol="0">
            <a:spAutoFit/>
          </a:bodyPr>
          <a:lstStyle/>
          <a:p>
            <a:r>
              <a:rPr lang="fr-FR" dirty="0">
                <a:solidFill>
                  <a:srgbClr val="FF0000"/>
                </a:solidFill>
              </a:rPr>
              <a:t>Règles de précaution et de sécurité sur les batteries Lithium</a:t>
            </a:r>
          </a:p>
        </p:txBody>
      </p:sp>
    </p:spTree>
    <p:extLst>
      <p:ext uri="{BB962C8B-B14F-4D97-AF65-F5344CB8AC3E}">
        <p14:creationId xmlns:p14="http://schemas.microsoft.com/office/powerpoint/2010/main" val="3631044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701" y="1832536"/>
            <a:ext cx="8913342" cy="3693319"/>
          </a:xfrm>
          <a:prstGeom prst="rect">
            <a:avLst/>
          </a:prstGeom>
        </p:spPr>
        <p:txBody>
          <a:bodyPr wrap="square">
            <a:spAutoFit/>
          </a:bodyPr>
          <a:lstStyle/>
          <a:p>
            <a:endParaRPr lang="fr-FR" dirty="0"/>
          </a:p>
          <a:p>
            <a:r>
              <a:rPr lang="fr-FR" dirty="0" smtClean="0"/>
              <a:t>Si </a:t>
            </a:r>
            <a:r>
              <a:rPr lang="fr-FR" dirty="0"/>
              <a:t>on surcharge un accu au Lithium il produit de l’hydrogène. Il y a donc une surpression et un échauffement qui peuvent aller jusqu’à l’explosion de l’élément. </a:t>
            </a:r>
            <a:endParaRPr lang="fr-FR" dirty="0" smtClean="0"/>
          </a:p>
          <a:p>
            <a:endParaRPr lang="fr-FR" dirty="0" smtClean="0"/>
          </a:p>
          <a:p>
            <a:r>
              <a:rPr lang="fr-FR" dirty="0" smtClean="0"/>
              <a:t>Les accu Li-ion </a:t>
            </a:r>
            <a:r>
              <a:rPr lang="fr-FR" dirty="0"/>
              <a:t>sont protégés contre les hausses de températures, et les surpressions par des circuits de protection interne (BMS/PCM).</a:t>
            </a:r>
          </a:p>
          <a:p>
            <a:endParaRPr lang="fr-FR" dirty="0"/>
          </a:p>
          <a:p>
            <a:r>
              <a:rPr lang="fr-FR" dirty="0"/>
              <a:t>Une fois la charge terminée, ne jamais remettre en charge le pack pour les </a:t>
            </a:r>
            <a:r>
              <a:rPr lang="fr-FR" dirty="0" smtClean="0"/>
              <a:t>«gonfler </a:t>
            </a:r>
            <a:r>
              <a:rPr lang="fr-FR" dirty="0"/>
              <a:t>à bloc » car dès le premier </a:t>
            </a:r>
            <a:r>
              <a:rPr lang="fr-FR" dirty="0" smtClean="0"/>
              <a:t>instant </a:t>
            </a:r>
            <a:r>
              <a:rPr lang="fr-FR" dirty="0"/>
              <a:t>le chargeur va envoyer un courant </a:t>
            </a:r>
            <a:r>
              <a:rPr lang="fr-FR" dirty="0" smtClean="0"/>
              <a:t>fort </a:t>
            </a:r>
            <a:r>
              <a:rPr lang="fr-FR" dirty="0"/>
              <a:t>ce qui risque de provoquer une surchauffe menant tout droit à une combustion.</a:t>
            </a:r>
          </a:p>
          <a:p>
            <a:endParaRPr lang="fr-FR" dirty="0"/>
          </a:p>
          <a:p>
            <a:endParaRPr lang="fr-FR" dirty="0"/>
          </a:p>
          <a:p>
            <a:pPr algn="ctr"/>
            <a:r>
              <a:rPr lang="fr-FR" dirty="0">
                <a:solidFill>
                  <a:srgbClr val="FF0000"/>
                </a:solidFill>
              </a:rPr>
              <a:t>Si vous détectez une élévation de la température, c'est anormal : Arrêtez tout !</a:t>
            </a:r>
          </a:p>
        </p:txBody>
      </p:sp>
      <p:sp>
        <p:nvSpPr>
          <p:cNvPr id="3" name="ZoneTexte 2"/>
          <p:cNvSpPr txBox="1"/>
          <p:nvPr/>
        </p:nvSpPr>
        <p:spPr>
          <a:xfrm>
            <a:off x="1738184" y="632943"/>
            <a:ext cx="6804454" cy="369332"/>
          </a:xfrm>
          <a:prstGeom prst="rect">
            <a:avLst/>
          </a:prstGeom>
          <a:noFill/>
        </p:spPr>
        <p:txBody>
          <a:bodyPr wrap="square" rtlCol="0">
            <a:spAutoFit/>
          </a:bodyPr>
          <a:lstStyle/>
          <a:p>
            <a:r>
              <a:rPr lang="fr-FR" dirty="0">
                <a:solidFill>
                  <a:srgbClr val="FF0000"/>
                </a:solidFill>
              </a:rPr>
              <a:t>Règles de précaution et de sécurité sur les batteries Lithium</a:t>
            </a:r>
          </a:p>
        </p:txBody>
      </p:sp>
    </p:spTree>
    <p:extLst>
      <p:ext uri="{BB962C8B-B14F-4D97-AF65-F5344CB8AC3E}">
        <p14:creationId xmlns:p14="http://schemas.microsoft.com/office/powerpoint/2010/main" val="2178749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448" y="839378"/>
            <a:ext cx="8262552" cy="4801314"/>
          </a:xfrm>
          <a:prstGeom prst="rect">
            <a:avLst/>
          </a:prstGeom>
        </p:spPr>
        <p:txBody>
          <a:bodyPr wrap="square">
            <a:spAutoFit/>
          </a:bodyPr>
          <a:lstStyle/>
          <a:p>
            <a:r>
              <a:rPr lang="fr-FR" dirty="0" smtClean="0"/>
              <a:t>Une batterie suite </a:t>
            </a:r>
            <a:r>
              <a:rPr lang="fr-FR" dirty="0"/>
              <a:t>à un </a:t>
            </a:r>
            <a:r>
              <a:rPr lang="fr-FR" dirty="0" smtClean="0"/>
              <a:t>choc </a:t>
            </a:r>
            <a:r>
              <a:rPr lang="fr-FR" dirty="0"/>
              <a:t>est potentiellement </a:t>
            </a:r>
            <a:r>
              <a:rPr lang="fr-FR" dirty="0" smtClean="0"/>
              <a:t>dangereuse </a:t>
            </a:r>
            <a:r>
              <a:rPr lang="fr-FR" dirty="0"/>
              <a:t>et peut prendre feu suite à un court circuit interne. Un pack abimé </a:t>
            </a:r>
            <a:r>
              <a:rPr lang="fr-FR" dirty="0" smtClean="0"/>
              <a:t>peut </a:t>
            </a:r>
            <a:r>
              <a:rPr lang="fr-FR" dirty="0"/>
              <a:t>mettre plus de 10 minutes à prendre feu. Un pack en court-circuit, même très peu de temps, doit être mis sous surveillance car il peut mettre plus de 10 minutes à prendre </a:t>
            </a:r>
            <a:r>
              <a:rPr lang="fr-FR" dirty="0" smtClean="0"/>
              <a:t>feu.</a:t>
            </a:r>
            <a:endParaRPr lang="fr-FR" dirty="0"/>
          </a:p>
          <a:p>
            <a:endParaRPr lang="fr-FR" dirty="0"/>
          </a:p>
          <a:p>
            <a:r>
              <a:rPr lang="fr-FR" dirty="0"/>
              <a:t>En cas de gros choc sur votre batterie</a:t>
            </a:r>
            <a:r>
              <a:rPr lang="fr-FR" dirty="0" smtClean="0"/>
              <a:t>, enveloppe déformée, </a:t>
            </a:r>
            <a:r>
              <a:rPr lang="fr-FR" dirty="0"/>
              <a:t>vous ne devez plus vous en servir. Rapprochez-vous d'une </a:t>
            </a:r>
            <a:r>
              <a:rPr lang="fr-FR" dirty="0" smtClean="0"/>
              <a:t>déchèterie </a:t>
            </a:r>
            <a:r>
              <a:rPr lang="fr-FR" dirty="0"/>
              <a:t>proche de chez vous pour la faire recycler.</a:t>
            </a:r>
          </a:p>
          <a:p>
            <a:endParaRPr lang="fr-FR" dirty="0"/>
          </a:p>
          <a:p>
            <a:r>
              <a:rPr lang="fr-FR" dirty="0"/>
              <a:t>Si de l’électrolyte des éléments se retrouve en contact avec votre peau, lavez abondamment avec du savon et de l’eau. Pour un contact avec les yeux, rincer abondamment à l’eau froide et voir un médecin immédiatement.</a:t>
            </a:r>
          </a:p>
          <a:p>
            <a:endParaRPr lang="fr-FR" dirty="0"/>
          </a:p>
          <a:p>
            <a:r>
              <a:rPr lang="fr-FR" dirty="0"/>
              <a:t>N’utilisez la batterie que pour votre vélo et non pour d'autres usages.</a:t>
            </a:r>
          </a:p>
          <a:p>
            <a:endParaRPr lang="fr-FR" dirty="0"/>
          </a:p>
          <a:p>
            <a:r>
              <a:rPr lang="fr-FR" dirty="0"/>
              <a:t>Ne pas essayer d'ouvrir, découper ou écraser la batterie.</a:t>
            </a:r>
          </a:p>
          <a:p>
            <a:endParaRPr lang="fr-FR" dirty="0"/>
          </a:p>
          <a:p>
            <a:r>
              <a:rPr lang="fr-FR" dirty="0">
                <a:solidFill>
                  <a:srgbClr val="FF0000"/>
                </a:solidFill>
              </a:rPr>
              <a:t>Ne pas jeter la batterie en dehors des endroits prévus pour la collecte de </a:t>
            </a:r>
            <a:r>
              <a:rPr lang="fr-FR" dirty="0" smtClean="0">
                <a:solidFill>
                  <a:srgbClr val="FF0000"/>
                </a:solidFill>
              </a:rPr>
              <a:t>batteries.</a:t>
            </a:r>
            <a:endParaRPr lang="fr-FR" dirty="0">
              <a:solidFill>
                <a:srgbClr val="FF0000"/>
              </a:solidFill>
            </a:endParaRPr>
          </a:p>
        </p:txBody>
      </p:sp>
      <p:sp>
        <p:nvSpPr>
          <p:cNvPr id="3" name="ZoneTexte 2"/>
          <p:cNvSpPr txBox="1"/>
          <p:nvPr/>
        </p:nvSpPr>
        <p:spPr>
          <a:xfrm>
            <a:off x="1783491" y="296562"/>
            <a:ext cx="6458465" cy="369332"/>
          </a:xfrm>
          <a:prstGeom prst="rect">
            <a:avLst/>
          </a:prstGeom>
          <a:noFill/>
        </p:spPr>
        <p:txBody>
          <a:bodyPr wrap="square" rtlCol="0">
            <a:spAutoFit/>
          </a:bodyPr>
          <a:lstStyle/>
          <a:p>
            <a:r>
              <a:rPr lang="fr-FR" dirty="0">
                <a:solidFill>
                  <a:srgbClr val="FF0000"/>
                </a:solidFill>
              </a:rPr>
              <a:t>Règles de précaution et de sécurité sur les batteries Lithium</a:t>
            </a:r>
          </a:p>
        </p:txBody>
      </p:sp>
    </p:spTree>
    <p:extLst>
      <p:ext uri="{BB962C8B-B14F-4D97-AF65-F5344CB8AC3E}">
        <p14:creationId xmlns:p14="http://schemas.microsoft.com/office/powerpoint/2010/main" val="447566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119" y="1160667"/>
            <a:ext cx="8311979" cy="4247317"/>
          </a:xfrm>
          <a:prstGeom prst="rect">
            <a:avLst/>
          </a:prstGeom>
        </p:spPr>
        <p:txBody>
          <a:bodyPr wrap="square">
            <a:spAutoFit/>
          </a:bodyPr>
          <a:lstStyle/>
          <a:p>
            <a:r>
              <a:rPr lang="fr-FR" dirty="0"/>
              <a:t>Dans le cas </a:t>
            </a:r>
            <a:r>
              <a:rPr lang="fr-FR" dirty="0" smtClean="0"/>
              <a:t>où </a:t>
            </a:r>
            <a:r>
              <a:rPr lang="fr-FR" dirty="0"/>
              <a:t>la batterie </a:t>
            </a:r>
            <a:r>
              <a:rPr lang="fr-FR" dirty="0" smtClean="0"/>
              <a:t>s'enflammerait, </a:t>
            </a:r>
            <a:r>
              <a:rPr lang="fr-FR" dirty="0"/>
              <a:t>ne pas utiliser de l'eau pour éteindre ce feu, prendre du sable ou un extincteur pour feux électriques.</a:t>
            </a:r>
            <a:br>
              <a:rPr lang="fr-FR" dirty="0"/>
            </a:br>
            <a:r>
              <a:rPr lang="fr-FR" dirty="0"/>
              <a:t/>
            </a:r>
            <a:br>
              <a:rPr lang="fr-FR" dirty="0"/>
            </a:br>
            <a:r>
              <a:rPr lang="fr-FR" dirty="0"/>
              <a:t>Ne pas stocker la batterie dans un endroit trop chaud (supérieur à 40°C) ou trop </a:t>
            </a:r>
            <a:r>
              <a:rPr lang="fr-FR" dirty="0" smtClean="0"/>
              <a:t>froid</a:t>
            </a:r>
          </a:p>
          <a:p>
            <a:r>
              <a:rPr lang="fr-FR" dirty="0" smtClean="0"/>
              <a:t> </a:t>
            </a:r>
            <a:r>
              <a:rPr lang="fr-FR" dirty="0"/>
              <a:t>(-5°C). La température ambiante doit être idéalement comprise entre 5° et 40°C. </a:t>
            </a:r>
            <a:endParaRPr lang="fr-FR" dirty="0" smtClean="0"/>
          </a:p>
          <a:p>
            <a:r>
              <a:rPr lang="fr-FR" dirty="0" smtClean="0"/>
              <a:t>Par </a:t>
            </a:r>
            <a:r>
              <a:rPr lang="fr-FR" dirty="0"/>
              <a:t>exemple, ne laissez pas votre batterie dans un véhicule ou directement exposé au soleil</a:t>
            </a:r>
            <a:r>
              <a:rPr lang="fr-FR" dirty="0" smtClean="0"/>
              <a:t>.</a:t>
            </a:r>
          </a:p>
          <a:p>
            <a:endParaRPr lang="fr-FR" dirty="0"/>
          </a:p>
          <a:p>
            <a:r>
              <a:rPr lang="fr-FR" dirty="0"/>
              <a:t>Les batteries lithium-ion maintenant utilisées dans les VAE possèdent un système de gestion de charge intégré (</a:t>
            </a:r>
            <a:r>
              <a:rPr lang="fr-FR" dirty="0" err="1"/>
              <a:t>Battery</a:t>
            </a:r>
            <a:r>
              <a:rPr lang="fr-FR" dirty="0"/>
              <a:t> Management System : BMS) et ne sont pas pénalisées par l’effet de mémoire : il n’est donc pas utile d’attendre que la batterie soit entièrement déchargée avant de la recharger. </a:t>
            </a:r>
          </a:p>
          <a:p>
            <a:endParaRPr lang="fr-FR" dirty="0"/>
          </a:p>
          <a:p>
            <a:r>
              <a:rPr lang="fr-FR" dirty="0"/>
              <a:t> </a:t>
            </a:r>
            <a:br>
              <a:rPr lang="fr-FR" dirty="0"/>
            </a:br>
            <a:endParaRPr lang="fr-FR" dirty="0"/>
          </a:p>
        </p:txBody>
      </p:sp>
      <p:sp>
        <p:nvSpPr>
          <p:cNvPr id="3" name="ZoneTexte 2"/>
          <p:cNvSpPr txBox="1"/>
          <p:nvPr/>
        </p:nvSpPr>
        <p:spPr>
          <a:xfrm>
            <a:off x="2010033" y="486033"/>
            <a:ext cx="6639697" cy="369332"/>
          </a:xfrm>
          <a:prstGeom prst="rect">
            <a:avLst/>
          </a:prstGeom>
          <a:noFill/>
        </p:spPr>
        <p:txBody>
          <a:bodyPr wrap="square" rtlCol="0">
            <a:spAutoFit/>
          </a:bodyPr>
          <a:lstStyle/>
          <a:p>
            <a:r>
              <a:rPr lang="fr-FR">
                <a:solidFill>
                  <a:srgbClr val="FF0000"/>
                </a:solidFill>
              </a:rPr>
              <a:t>Règles de précaution et de sécurité sur les batteries Lithium</a:t>
            </a:r>
            <a:endParaRPr lang="fr-FR" dirty="0">
              <a:solidFill>
                <a:srgbClr val="FF0000"/>
              </a:solidFill>
            </a:endParaRPr>
          </a:p>
        </p:txBody>
      </p:sp>
    </p:spTree>
    <p:extLst>
      <p:ext uri="{BB962C8B-B14F-4D97-AF65-F5344CB8AC3E}">
        <p14:creationId xmlns:p14="http://schemas.microsoft.com/office/powerpoint/2010/main" val="2679000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4620" y="723556"/>
            <a:ext cx="2565126" cy="523220"/>
          </a:xfrm>
          <a:prstGeom prst="rect">
            <a:avLst/>
          </a:prstGeom>
        </p:spPr>
        <p:txBody>
          <a:bodyPr wrap="none">
            <a:spAutoFit/>
          </a:bodyPr>
          <a:lstStyle/>
          <a:p>
            <a:r>
              <a:rPr lang="fr-FR" sz="2800" dirty="0">
                <a:solidFill>
                  <a:schemeClr val="accent1">
                    <a:lumMod val="75000"/>
                  </a:schemeClr>
                </a:solidFill>
                <a:latin typeface="Futura Medium"/>
              </a:rPr>
              <a:t>Au démarrage </a:t>
            </a:r>
          </a:p>
        </p:txBody>
      </p:sp>
      <p:pic>
        <p:nvPicPr>
          <p:cNvPr id="4" name="image18.jpeg" descr="DSC_015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962" y="1862913"/>
            <a:ext cx="4214411" cy="2811012"/>
          </a:xfrm>
          <a:prstGeom prst="rect">
            <a:avLst/>
          </a:prstGeom>
          <a:ln w="12700">
            <a:miter lim="400000"/>
          </a:ln>
        </p:spPr>
      </p:pic>
      <p:sp>
        <p:nvSpPr>
          <p:cNvPr id="5" name="ZoneTexte 4"/>
          <p:cNvSpPr txBox="1"/>
          <p:nvPr/>
        </p:nvSpPr>
        <p:spPr>
          <a:xfrm>
            <a:off x="4979773" y="1754659"/>
            <a:ext cx="3830595" cy="3416320"/>
          </a:xfrm>
          <a:prstGeom prst="rect">
            <a:avLst/>
          </a:prstGeom>
          <a:noFill/>
        </p:spPr>
        <p:txBody>
          <a:bodyPr wrap="square" rtlCol="0">
            <a:spAutoFit/>
          </a:bodyPr>
          <a:lstStyle/>
          <a:p>
            <a:pPr lvl="0" defTabSz="457200" hangingPunct="0">
              <a:defRPr/>
            </a:pPr>
            <a:r>
              <a:rPr lang="fr-FR" sz="2400" kern="0" dirty="0">
                <a:latin typeface="Futura Medium"/>
                <a:ea typeface="Verdana"/>
                <a:cs typeface="Verdana"/>
                <a:sym typeface="Verdana"/>
              </a:rPr>
              <a:t>Il est </a:t>
            </a:r>
            <a:r>
              <a:rPr lang="fr-FR" sz="2400" kern="0" dirty="0" smtClean="0">
                <a:latin typeface="Futura Medium"/>
                <a:ea typeface="Verdana"/>
                <a:cs typeface="Verdana"/>
                <a:sym typeface="Verdana"/>
              </a:rPr>
              <a:t>important</a:t>
            </a:r>
            <a:r>
              <a:rPr lang="fr-FR" sz="2400" kern="0" dirty="0">
                <a:latin typeface="Futura Medium"/>
                <a:ea typeface="Verdana"/>
                <a:cs typeface="Verdana"/>
                <a:sym typeface="Verdana"/>
              </a:rPr>
              <a:t> </a:t>
            </a:r>
            <a:r>
              <a:rPr lang="fr-FR" sz="2400" kern="0" dirty="0" smtClean="0">
                <a:latin typeface="Futura Medium"/>
                <a:ea typeface="Verdana"/>
                <a:cs typeface="Verdana"/>
                <a:sym typeface="Verdana"/>
              </a:rPr>
              <a:t>: </a:t>
            </a:r>
          </a:p>
          <a:p>
            <a:pPr lvl="0" defTabSz="457200" hangingPunct="0">
              <a:defRPr/>
            </a:pPr>
            <a:r>
              <a:rPr lang="fr-FR" sz="2400" kern="0" dirty="0" smtClean="0">
                <a:latin typeface="Futura Medium"/>
                <a:ea typeface="Verdana"/>
                <a:cs typeface="Verdana"/>
                <a:sym typeface="Verdana"/>
              </a:rPr>
              <a:t>-Pour </a:t>
            </a:r>
            <a:r>
              <a:rPr lang="fr-FR" sz="2400" kern="0" dirty="0">
                <a:latin typeface="Futura Medium"/>
                <a:ea typeface="Verdana"/>
                <a:cs typeface="Verdana"/>
                <a:sym typeface="Verdana"/>
              </a:rPr>
              <a:t>éviter un fort courant d’appel qui fragilise et use la batterie et pour votre </a:t>
            </a:r>
            <a:r>
              <a:rPr lang="fr-FR" sz="2400" kern="0" dirty="0" smtClean="0">
                <a:latin typeface="Futura Medium"/>
                <a:ea typeface="Verdana"/>
                <a:cs typeface="Verdana"/>
                <a:sym typeface="Verdana"/>
              </a:rPr>
              <a:t>sécurité</a:t>
            </a:r>
          </a:p>
          <a:p>
            <a:pPr lvl="0" defTabSz="457200" hangingPunct="0">
              <a:defRPr/>
            </a:pPr>
            <a:r>
              <a:rPr lang="fr-FR" sz="2400" kern="0" dirty="0" smtClean="0">
                <a:latin typeface="Futura Medium"/>
                <a:ea typeface="Verdana"/>
                <a:cs typeface="Verdana"/>
                <a:sym typeface="Verdana"/>
              </a:rPr>
              <a:t>-De </a:t>
            </a:r>
            <a:r>
              <a:rPr lang="fr-FR" sz="2400" kern="0" dirty="0">
                <a:latin typeface="Futura Medium"/>
                <a:ea typeface="Verdana"/>
                <a:cs typeface="Verdana"/>
                <a:sym typeface="Verdana"/>
              </a:rPr>
              <a:t>démarrer sur le premier mode d’assistance et monter progressivement en puissance</a:t>
            </a:r>
          </a:p>
        </p:txBody>
      </p:sp>
    </p:spTree>
    <p:extLst>
      <p:ext uri="{BB962C8B-B14F-4D97-AF65-F5344CB8AC3E}">
        <p14:creationId xmlns:p14="http://schemas.microsoft.com/office/powerpoint/2010/main" val="809253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620" y="723556"/>
            <a:ext cx="2565126" cy="523220"/>
          </a:xfrm>
          <a:prstGeom prst="rect">
            <a:avLst/>
          </a:prstGeom>
        </p:spPr>
        <p:txBody>
          <a:bodyPr wrap="none">
            <a:spAutoFit/>
          </a:bodyPr>
          <a:lstStyle/>
          <a:p>
            <a:r>
              <a:rPr lang="fr-FR" sz="2800" dirty="0">
                <a:solidFill>
                  <a:schemeClr val="accent1">
                    <a:lumMod val="75000"/>
                  </a:schemeClr>
                </a:solidFill>
                <a:latin typeface="Futura Medium"/>
              </a:rPr>
              <a:t>Au démarrage </a:t>
            </a:r>
          </a:p>
        </p:txBody>
      </p:sp>
      <p:pic>
        <p:nvPicPr>
          <p:cNvPr id="3" name="Image 2"/>
          <p:cNvPicPr>
            <a:picLocks noChangeAspect="1"/>
          </p:cNvPicPr>
          <p:nvPr/>
        </p:nvPicPr>
        <p:blipFill>
          <a:blip r:embed="rId2"/>
          <a:stretch>
            <a:fillRect/>
          </a:stretch>
        </p:blipFill>
        <p:spPr>
          <a:xfrm>
            <a:off x="599779" y="2033349"/>
            <a:ext cx="4212701" cy="2810500"/>
          </a:xfrm>
          <a:prstGeom prst="rect">
            <a:avLst/>
          </a:prstGeom>
        </p:spPr>
      </p:pic>
      <p:sp>
        <p:nvSpPr>
          <p:cNvPr id="4" name="ZoneTexte 3"/>
          <p:cNvSpPr txBox="1"/>
          <p:nvPr/>
        </p:nvSpPr>
        <p:spPr>
          <a:xfrm>
            <a:off x="5338119" y="2033349"/>
            <a:ext cx="3534032" cy="1938992"/>
          </a:xfrm>
          <a:prstGeom prst="rect">
            <a:avLst/>
          </a:prstGeom>
          <a:noFill/>
        </p:spPr>
        <p:txBody>
          <a:bodyPr wrap="square" rtlCol="0">
            <a:spAutoFit/>
          </a:bodyPr>
          <a:lstStyle/>
          <a:p>
            <a:r>
              <a:rPr lang="fr-FR" sz="2000" dirty="0" smtClean="0">
                <a:latin typeface="Futura Medium"/>
              </a:rPr>
              <a:t>-Ou de jouer avec le dérailleur pour ne pas repartir à pleine puissance,</a:t>
            </a:r>
          </a:p>
          <a:p>
            <a:r>
              <a:rPr lang="fr-FR" sz="2000" dirty="0" smtClean="0">
                <a:latin typeface="Futura Medium"/>
              </a:rPr>
              <a:t>Pensez-y à chaque arrêt</a:t>
            </a:r>
          </a:p>
          <a:p>
            <a:r>
              <a:rPr lang="fr-FR" sz="2000" dirty="0" smtClean="0">
                <a:latin typeface="Futura Medium"/>
              </a:rPr>
              <a:t>Stop. Feu rouge. Etc…</a:t>
            </a:r>
          </a:p>
          <a:p>
            <a:endParaRPr lang="fr-FR" sz="2000" dirty="0">
              <a:latin typeface="Futura Medium"/>
            </a:endParaRPr>
          </a:p>
        </p:txBody>
      </p:sp>
    </p:spTree>
    <p:extLst>
      <p:ext uri="{BB962C8B-B14F-4D97-AF65-F5344CB8AC3E}">
        <p14:creationId xmlns:p14="http://schemas.microsoft.com/office/powerpoint/2010/main" val="3020119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620" y="723556"/>
            <a:ext cx="1824538" cy="523220"/>
          </a:xfrm>
          <a:prstGeom prst="rect">
            <a:avLst/>
          </a:prstGeom>
        </p:spPr>
        <p:txBody>
          <a:bodyPr wrap="none">
            <a:spAutoFit/>
          </a:bodyPr>
          <a:lstStyle/>
          <a:p>
            <a:r>
              <a:rPr lang="fr-FR" sz="2800" dirty="0" smtClean="0">
                <a:solidFill>
                  <a:schemeClr val="accent1">
                    <a:lumMod val="75000"/>
                  </a:schemeClr>
                </a:solidFill>
                <a:latin typeface="Futura Medium"/>
              </a:rPr>
              <a:t>En roulant</a:t>
            </a:r>
            <a:endParaRPr lang="fr-FR" sz="2800" dirty="0">
              <a:solidFill>
                <a:schemeClr val="accent1">
                  <a:lumMod val="75000"/>
                </a:schemeClr>
              </a:solidFill>
              <a:latin typeface="Futura Medium"/>
            </a:endParaRPr>
          </a:p>
        </p:txBody>
      </p:sp>
      <p:sp>
        <p:nvSpPr>
          <p:cNvPr id="4" name="ZoneTexte 3"/>
          <p:cNvSpPr txBox="1"/>
          <p:nvPr/>
        </p:nvSpPr>
        <p:spPr>
          <a:xfrm>
            <a:off x="1120346" y="4901135"/>
            <a:ext cx="7620000" cy="1323439"/>
          </a:xfrm>
          <a:prstGeom prst="rect">
            <a:avLst/>
          </a:prstGeom>
          <a:noFill/>
        </p:spPr>
        <p:txBody>
          <a:bodyPr wrap="square" rtlCol="0">
            <a:spAutoFit/>
          </a:bodyPr>
          <a:lstStyle/>
          <a:p>
            <a:r>
              <a:rPr lang="fr-FR" sz="2000" dirty="0" smtClean="0">
                <a:latin typeface="Futura Medium"/>
              </a:rPr>
              <a:t>En plus des consignes de sécurité habituelles, il peut y avoir pour certains moteurs un « frein moteur » qui peut surprendre le cycliste qui vous suit  </a:t>
            </a:r>
          </a:p>
          <a:p>
            <a:endParaRPr lang="fr-FR" sz="2000" dirty="0">
              <a:latin typeface="Futura Medium"/>
            </a:endParaRPr>
          </a:p>
        </p:txBody>
      </p:sp>
      <p:pic>
        <p:nvPicPr>
          <p:cNvPr id="5" name="Image 4"/>
          <p:cNvPicPr>
            <a:picLocks noChangeAspect="1"/>
          </p:cNvPicPr>
          <p:nvPr/>
        </p:nvPicPr>
        <p:blipFill>
          <a:blip r:embed="rId2"/>
          <a:stretch>
            <a:fillRect/>
          </a:stretch>
        </p:blipFill>
        <p:spPr>
          <a:xfrm>
            <a:off x="1606378" y="1549955"/>
            <a:ext cx="6096000" cy="3048000"/>
          </a:xfrm>
          <a:prstGeom prst="rect">
            <a:avLst/>
          </a:prstGeom>
        </p:spPr>
      </p:pic>
    </p:spTree>
    <p:extLst>
      <p:ext uri="{BB962C8B-B14F-4D97-AF65-F5344CB8AC3E}">
        <p14:creationId xmlns:p14="http://schemas.microsoft.com/office/powerpoint/2010/main" val="1234222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4620" y="723556"/>
            <a:ext cx="1824538" cy="523220"/>
          </a:xfrm>
          <a:prstGeom prst="rect">
            <a:avLst/>
          </a:prstGeom>
        </p:spPr>
        <p:txBody>
          <a:bodyPr wrap="none">
            <a:spAutoFit/>
          </a:bodyPr>
          <a:lstStyle/>
          <a:p>
            <a:r>
              <a:rPr lang="fr-FR" sz="2800" dirty="0" smtClean="0">
                <a:solidFill>
                  <a:schemeClr val="accent1">
                    <a:lumMod val="75000"/>
                  </a:schemeClr>
                </a:solidFill>
                <a:latin typeface="Futura Medium"/>
              </a:rPr>
              <a:t>En roulant</a:t>
            </a:r>
            <a:endParaRPr lang="fr-FR" sz="2800" dirty="0">
              <a:solidFill>
                <a:schemeClr val="accent1">
                  <a:lumMod val="75000"/>
                </a:schemeClr>
              </a:solidFill>
              <a:latin typeface="Futura Medium"/>
            </a:endParaRPr>
          </a:p>
        </p:txBody>
      </p:sp>
      <p:sp>
        <p:nvSpPr>
          <p:cNvPr id="4" name="ZoneTexte 3"/>
          <p:cNvSpPr txBox="1"/>
          <p:nvPr/>
        </p:nvSpPr>
        <p:spPr>
          <a:xfrm>
            <a:off x="1120346" y="4901135"/>
            <a:ext cx="7620000" cy="400110"/>
          </a:xfrm>
          <a:prstGeom prst="rect">
            <a:avLst/>
          </a:prstGeom>
          <a:noFill/>
        </p:spPr>
        <p:txBody>
          <a:bodyPr wrap="square" rtlCol="0">
            <a:spAutoFit/>
          </a:bodyPr>
          <a:lstStyle/>
          <a:p>
            <a:r>
              <a:rPr lang="fr-FR" sz="2000" dirty="0">
                <a:latin typeface="Futura Medium"/>
              </a:rPr>
              <a:t>La cadence idéale varie </a:t>
            </a:r>
            <a:r>
              <a:rPr lang="fr-FR" sz="2000" dirty="0" smtClean="0">
                <a:latin typeface="Futura Medium"/>
              </a:rPr>
              <a:t>de </a:t>
            </a:r>
            <a:r>
              <a:rPr lang="fr-FR" sz="2000" dirty="0">
                <a:latin typeface="Futura Medium"/>
              </a:rPr>
              <a:t>60 à 80 coups de pédales à la </a:t>
            </a:r>
            <a:r>
              <a:rPr lang="fr-FR" sz="2000" dirty="0" smtClean="0">
                <a:latin typeface="Futura Medium"/>
              </a:rPr>
              <a:t>minute </a:t>
            </a:r>
            <a:endParaRPr lang="fr-FR" sz="2000" dirty="0">
              <a:latin typeface="Futura Medium"/>
            </a:endParaRPr>
          </a:p>
        </p:txBody>
      </p:sp>
      <p:pic>
        <p:nvPicPr>
          <p:cNvPr id="5" name="Image 4"/>
          <p:cNvPicPr>
            <a:picLocks noChangeAspect="1"/>
          </p:cNvPicPr>
          <p:nvPr/>
        </p:nvPicPr>
        <p:blipFill>
          <a:blip r:embed="rId2"/>
          <a:stretch>
            <a:fillRect/>
          </a:stretch>
        </p:blipFill>
        <p:spPr>
          <a:xfrm>
            <a:off x="1606378" y="1549955"/>
            <a:ext cx="6096000" cy="3048000"/>
          </a:xfrm>
          <a:prstGeom prst="rect">
            <a:avLst/>
          </a:prstGeom>
        </p:spPr>
      </p:pic>
      <p:sp>
        <p:nvSpPr>
          <p:cNvPr id="3" name="Rectangle 2"/>
          <p:cNvSpPr/>
          <p:nvPr/>
        </p:nvSpPr>
        <p:spPr>
          <a:xfrm>
            <a:off x="1120346" y="5301245"/>
            <a:ext cx="6582032" cy="1015663"/>
          </a:xfrm>
          <a:prstGeom prst="rect">
            <a:avLst/>
          </a:prstGeom>
        </p:spPr>
        <p:txBody>
          <a:bodyPr wrap="square">
            <a:spAutoFit/>
          </a:bodyPr>
          <a:lstStyle/>
          <a:p>
            <a:r>
              <a:rPr lang="fr-FR" sz="2000" dirty="0" smtClean="0">
                <a:latin typeface="Futura Medium"/>
              </a:rPr>
              <a:t>pour </a:t>
            </a:r>
            <a:r>
              <a:rPr lang="fr-FR" sz="2000" dirty="0">
                <a:latin typeface="Futura Medium"/>
              </a:rPr>
              <a:t>une consommation énergétique optimale </a:t>
            </a:r>
            <a:endParaRPr lang="fr-FR" sz="2000" dirty="0" smtClean="0">
              <a:latin typeface="Futura Medium"/>
            </a:endParaRPr>
          </a:p>
          <a:p>
            <a:endParaRPr lang="fr-FR" sz="2000" dirty="0" smtClean="0">
              <a:latin typeface="Futura Medium"/>
            </a:endParaRPr>
          </a:p>
          <a:p>
            <a:r>
              <a:rPr lang="fr-FR" sz="2000" dirty="0" smtClean="0">
                <a:latin typeface="Futura Medium"/>
              </a:rPr>
              <a:t>Adopter </a:t>
            </a:r>
            <a:r>
              <a:rPr lang="fr-FR" sz="2000" dirty="0">
                <a:latin typeface="Futura Medium"/>
              </a:rPr>
              <a:t>un pédalage </a:t>
            </a:r>
            <a:r>
              <a:rPr lang="fr-FR" sz="2000" dirty="0" smtClean="0">
                <a:latin typeface="Futura Medium"/>
              </a:rPr>
              <a:t>régulier et </a:t>
            </a:r>
            <a:r>
              <a:rPr lang="fr-FR" sz="2000" dirty="0">
                <a:latin typeface="Futura Medium"/>
              </a:rPr>
              <a:t>constant.</a:t>
            </a:r>
          </a:p>
        </p:txBody>
      </p:sp>
    </p:spTree>
    <p:extLst>
      <p:ext uri="{BB962C8B-B14F-4D97-AF65-F5344CB8AC3E}">
        <p14:creationId xmlns:p14="http://schemas.microsoft.com/office/powerpoint/2010/main" val="341199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3957" y="955760"/>
            <a:ext cx="4572000" cy="64633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smtClean="0">
                <a:ln>
                  <a:noFill/>
                </a:ln>
                <a:solidFill>
                  <a:schemeClr val="accent1">
                    <a:lumMod val="75000"/>
                  </a:schemeClr>
                </a:solidFill>
                <a:effectLst/>
                <a:uLnTx/>
                <a:uFillTx/>
                <a:latin typeface="Verdana"/>
                <a:ea typeface="ＭＳ Ｐゴシック" charset="0"/>
              </a:rPr>
              <a:t>Les kits </a:t>
            </a:r>
            <a:r>
              <a:rPr kumimoji="0" lang="fr-FR" sz="1800" b="1" i="0" u="none" strike="noStrike" kern="0" cap="none" spc="0" normalizeH="0" baseline="0" noProof="0" dirty="0" smtClean="0">
                <a:ln>
                  <a:noFill/>
                </a:ln>
                <a:solidFill>
                  <a:srgbClr val="4BACC6"/>
                </a:solidFill>
                <a:effectLst/>
                <a:uLnTx/>
                <a:uFillTx/>
                <a:latin typeface="Verdana"/>
                <a:ea typeface="ＭＳ Ｐゴシック" charset="0"/>
              </a:rPr>
              <a:t/>
            </a:r>
            <a:br>
              <a:rPr kumimoji="0" lang="fr-FR" sz="1800" b="1" i="0" u="none" strike="noStrike" kern="0" cap="none" spc="0" normalizeH="0" baseline="0" noProof="0" dirty="0" smtClean="0">
                <a:ln>
                  <a:noFill/>
                </a:ln>
                <a:solidFill>
                  <a:srgbClr val="4BACC6"/>
                </a:solidFill>
                <a:effectLst/>
                <a:uLnTx/>
                <a:uFillTx/>
                <a:latin typeface="Verdana"/>
                <a:ea typeface="ＭＳ Ｐゴシック" charset="0"/>
              </a:rPr>
            </a:br>
            <a:endParaRPr kumimoji="0" lang="fr-FR"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741406" y="1613371"/>
            <a:ext cx="4955059" cy="4376583"/>
          </a:xfrm>
          <a:prstGeom prst="rect">
            <a:avLst/>
          </a:prstGeom>
        </p:spPr>
        <p:txBody>
          <a:bodyPr wrap="square">
            <a:spAutoFit/>
          </a:bodyPr>
          <a:lstStyle/>
          <a:p>
            <a:pPr lvl="0" defTabSz="457200" fontAlgn="base">
              <a:lnSpc>
                <a:spcPct val="120000"/>
              </a:lnSpc>
              <a:spcBef>
                <a:spcPct val="20000"/>
              </a:spcBef>
              <a:spcAft>
                <a:spcPct val="0"/>
              </a:spcAft>
              <a:buClr>
                <a:srgbClr val="81BB3B"/>
              </a:buClr>
            </a:pPr>
            <a:r>
              <a:rPr lang="fr-FR" sz="2000" dirty="0">
                <a:latin typeface="Futura Medium"/>
                <a:ea typeface="ＭＳ Ｐゴシック" charset="0"/>
              </a:rPr>
              <a:t>Attention aux kits à installer sur votre </a:t>
            </a:r>
            <a:r>
              <a:rPr lang="fr-FR" sz="2000" dirty="0" smtClean="0">
                <a:latin typeface="Futura Medium"/>
                <a:ea typeface="ＭＳ Ｐゴシック" charset="0"/>
              </a:rPr>
              <a:t>vélo</a:t>
            </a:r>
            <a:r>
              <a:rPr lang="fr-FR" sz="2000" dirty="0">
                <a:latin typeface="Futura Medium"/>
                <a:ea typeface="ＭＳ Ｐゴシック" charset="0"/>
              </a:rPr>
              <a:t>, ils doivent eux aussi avoir un capteur </a:t>
            </a:r>
            <a:r>
              <a:rPr lang="fr-FR" sz="2000" dirty="0" smtClean="0">
                <a:latin typeface="Futura Medium"/>
                <a:ea typeface="ＭＳ Ｐゴシック" charset="0"/>
              </a:rPr>
              <a:t>de </a:t>
            </a:r>
            <a:r>
              <a:rPr lang="fr-FR" sz="2000" dirty="0">
                <a:latin typeface="Futura Medium"/>
                <a:ea typeface="ＭＳ Ｐゴシック" charset="0"/>
              </a:rPr>
              <a:t>pédalage et un capteur de puissance</a:t>
            </a:r>
            <a:r>
              <a:rPr lang="fr-FR" sz="2000" dirty="0" smtClean="0">
                <a:latin typeface="Futura Medium"/>
                <a:ea typeface="ＭＳ Ｐゴシック" charset="0"/>
              </a:rPr>
              <a:t>.</a:t>
            </a:r>
          </a:p>
          <a:p>
            <a:pPr lvl="0" defTabSz="457200" fontAlgn="base">
              <a:lnSpc>
                <a:spcPct val="120000"/>
              </a:lnSpc>
              <a:spcBef>
                <a:spcPct val="20000"/>
              </a:spcBef>
              <a:spcAft>
                <a:spcPct val="0"/>
              </a:spcAft>
              <a:buClr>
                <a:srgbClr val="81BB3B"/>
              </a:buClr>
            </a:pPr>
            <a:endParaRPr lang="fr-FR" sz="2000" dirty="0">
              <a:latin typeface="Futura Medium"/>
              <a:ea typeface="ＭＳ Ｐゴシック" charset="0"/>
            </a:endParaRPr>
          </a:p>
          <a:p>
            <a:pPr lvl="0" defTabSz="457200" fontAlgn="base">
              <a:lnSpc>
                <a:spcPct val="120000"/>
              </a:lnSpc>
              <a:spcBef>
                <a:spcPct val="20000"/>
              </a:spcBef>
              <a:spcAft>
                <a:spcPct val="0"/>
              </a:spcAft>
              <a:buClr>
                <a:srgbClr val="81BB3B"/>
              </a:buClr>
            </a:pPr>
            <a:r>
              <a:rPr lang="fr-FR" sz="2000" dirty="0">
                <a:latin typeface="Futura Medium"/>
                <a:ea typeface="ＭＳ Ｐゴシック" charset="0"/>
              </a:rPr>
              <a:t>Ces deux capteurs, via le gestionnaire, </a:t>
            </a:r>
            <a:r>
              <a:rPr lang="fr-FR" sz="2000" dirty="0" smtClean="0">
                <a:latin typeface="Futura Medium"/>
                <a:ea typeface="ＭＳ Ｐゴシック" charset="0"/>
              </a:rPr>
              <a:t>coupent </a:t>
            </a:r>
            <a:r>
              <a:rPr lang="fr-FR" sz="2000" dirty="0">
                <a:latin typeface="Futura Medium"/>
                <a:ea typeface="ＭＳ Ｐゴシック" charset="0"/>
              </a:rPr>
              <a:t>l’assistance au-delà </a:t>
            </a:r>
            <a:r>
              <a:rPr lang="fr-FR" sz="2000" dirty="0" smtClean="0">
                <a:latin typeface="Futura Medium"/>
                <a:ea typeface="ＭＳ Ｐゴシック" charset="0"/>
              </a:rPr>
              <a:t>de 25km/h</a:t>
            </a:r>
            <a:r>
              <a:rPr lang="fr-FR" dirty="0" smtClean="0">
                <a:solidFill>
                  <a:srgbClr val="7F7F7F"/>
                </a:solidFill>
                <a:latin typeface="Verdana"/>
                <a:ea typeface="ＭＳ Ｐゴシック" charset="0"/>
              </a:rPr>
              <a:t>.</a:t>
            </a:r>
          </a:p>
          <a:p>
            <a:pPr lvl="0" defTabSz="457200" fontAlgn="base">
              <a:lnSpc>
                <a:spcPct val="120000"/>
              </a:lnSpc>
              <a:spcBef>
                <a:spcPct val="20000"/>
              </a:spcBef>
              <a:spcAft>
                <a:spcPct val="0"/>
              </a:spcAft>
              <a:buClr>
                <a:srgbClr val="81BB3B"/>
              </a:buClr>
            </a:pPr>
            <a:endParaRPr lang="fr-FR" dirty="0" smtClean="0">
              <a:solidFill>
                <a:srgbClr val="7F7F7F"/>
              </a:solidFill>
              <a:latin typeface="Verdana"/>
              <a:ea typeface="ＭＳ Ｐゴシック" charset="0"/>
            </a:endParaRPr>
          </a:p>
          <a:p>
            <a:pPr lvl="0" defTabSz="457200" fontAlgn="base">
              <a:lnSpc>
                <a:spcPct val="120000"/>
              </a:lnSpc>
              <a:spcBef>
                <a:spcPct val="20000"/>
              </a:spcBef>
              <a:spcAft>
                <a:spcPct val="0"/>
              </a:spcAft>
              <a:buClr>
                <a:srgbClr val="81BB3B"/>
              </a:buClr>
            </a:pPr>
            <a:r>
              <a:rPr lang="fr-FR" sz="2000" dirty="0" smtClean="0">
                <a:solidFill>
                  <a:srgbClr val="FF0000"/>
                </a:solidFill>
                <a:latin typeface="Futura Medium"/>
                <a:ea typeface="ＭＳ Ｐゴシック" charset="0"/>
              </a:rPr>
              <a:t>Ils doivent être monté par un professionnel qui par sa facture assure la conformité de l’ensemble. </a:t>
            </a:r>
            <a:endParaRPr lang="fr-FR" sz="2000" dirty="0">
              <a:solidFill>
                <a:srgbClr val="FF0000"/>
              </a:solidFill>
              <a:latin typeface="Futura Medium"/>
              <a:ea typeface="ＭＳ Ｐゴシック" charset="0"/>
            </a:endParaRPr>
          </a:p>
          <a:p>
            <a:pPr marL="342900" lvl="0" indent="-342900" defTabSz="457200" fontAlgn="base">
              <a:lnSpc>
                <a:spcPct val="120000"/>
              </a:lnSpc>
              <a:spcBef>
                <a:spcPct val="20000"/>
              </a:spcBef>
              <a:spcAft>
                <a:spcPct val="0"/>
              </a:spcAft>
              <a:buClr>
                <a:srgbClr val="81BB3B"/>
              </a:buClr>
              <a:buFont typeface="Wingdings" charset="2"/>
              <a:buChar char="Ø"/>
            </a:pPr>
            <a:endParaRPr lang="fr-FR" dirty="0">
              <a:solidFill>
                <a:srgbClr val="7F7F7F"/>
              </a:solidFill>
              <a:latin typeface="Verdana"/>
              <a:ea typeface="ＭＳ Ｐゴシック"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517" y="565621"/>
            <a:ext cx="2181225" cy="20955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604" y="3130378"/>
            <a:ext cx="2305050" cy="1981200"/>
          </a:xfrm>
          <a:prstGeom prst="rect">
            <a:avLst/>
          </a:prstGeom>
        </p:spPr>
      </p:pic>
    </p:spTree>
    <p:extLst>
      <p:ext uri="{BB962C8B-B14F-4D97-AF65-F5344CB8AC3E}">
        <p14:creationId xmlns:p14="http://schemas.microsoft.com/office/powerpoint/2010/main" val="367021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728" y="825671"/>
            <a:ext cx="1572866" cy="461665"/>
          </a:xfrm>
          <a:prstGeom prst="rect">
            <a:avLst/>
          </a:prstGeom>
        </p:spPr>
        <p:txBody>
          <a:bodyPr wrap="none">
            <a:spAutoFit/>
          </a:bodyPr>
          <a:lstStyle/>
          <a:p>
            <a:pPr lvl="0"/>
            <a:r>
              <a:rPr lang="fr-FR" sz="2400" dirty="0">
                <a:solidFill>
                  <a:schemeClr val="accent1">
                    <a:lumMod val="75000"/>
                  </a:schemeClr>
                </a:solidFill>
                <a:latin typeface="Futura Medium"/>
              </a:rPr>
              <a:t>Historique</a:t>
            </a:r>
          </a:p>
        </p:txBody>
      </p:sp>
      <p:sp>
        <p:nvSpPr>
          <p:cNvPr id="3" name="ZoneTexte 2"/>
          <p:cNvSpPr txBox="1"/>
          <p:nvPr/>
        </p:nvSpPr>
        <p:spPr>
          <a:xfrm>
            <a:off x="642551" y="1779373"/>
            <a:ext cx="8303741" cy="4154984"/>
          </a:xfrm>
          <a:prstGeom prst="rect">
            <a:avLst/>
          </a:prstGeom>
          <a:noFill/>
        </p:spPr>
        <p:txBody>
          <a:bodyPr wrap="square" rtlCol="0">
            <a:spAutoFit/>
          </a:bodyPr>
          <a:lstStyle/>
          <a:p>
            <a:pPr algn="ctr"/>
            <a:r>
              <a:rPr lang="fr-FR" sz="2400" dirty="0" smtClean="0">
                <a:latin typeface="Futura Medium"/>
              </a:rPr>
              <a:t>Plusieurs brevets déposés aux Etats-Unis dans les années 1890 portent sur des vélos électriques </a:t>
            </a:r>
          </a:p>
          <a:p>
            <a:pPr algn="ctr"/>
            <a:endParaRPr lang="fr-FR" sz="2400" dirty="0" smtClean="0">
              <a:latin typeface="Futura Medium"/>
            </a:endParaRPr>
          </a:p>
          <a:p>
            <a:pPr algn="ctr"/>
            <a:r>
              <a:rPr lang="fr-FR" sz="2400" dirty="0">
                <a:latin typeface="Futura Medium"/>
              </a:rPr>
              <a:t>Le 31 décembre 1895, un brevet est attribué pour un vélo équipé d'une batterie pouvant délivrer 100 A à une tension de 10 V et </a:t>
            </a:r>
            <a:r>
              <a:rPr lang="fr-FR" sz="2400" dirty="0" smtClean="0">
                <a:latin typeface="Futura Medium"/>
              </a:rPr>
              <a:t>un </a:t>
            </a:r>
            <a:r>
              <a:rPr lang="fr-FR" sz="2400" dirty="0">
                <a:latin typeface="Futura Medium"/>
              </a:rPr>
              <a:t>moteur monté dans la roue arrière.</a:t>
            </a:r>
          </a:p>
          <a:p>
            <a:pPr algn="ctr"/>
            <a:endParaRPr lang="fr-FR" sz="2400" dirty="0">
              <a:latin typeface="Futura Medium"/>
            </a:endParaRPr>
          </a:p>
          <a:p>
            <a:pPr algn="ctr"/>
            <a:r>
              <a:rPr lang="fr-FR" sz="2400" dirty="0">
                <a:latin typeface="Futura Medium"/>
              </a:rPr>
              <a:t>Deux ans plus tard, invention d’un vélo propulsé par un double moteur électrique (brevet no 596 2724) logé dans l'axe du pédalier.</a:t>
            </a:r>
          </a:p>
          <a:p>
            <a:pPr algn="ctr"/>
            <a:endParaRPr lang="fr-FR" sz="2400" dirty="0">
              <a:latin typeface="Futura Medium"/>
            </a:endParaRPr>
          </a:p>
        </p:txBody>
      </p:sp>
    </p:spTree>
    <p:extLst>
      <p:ext uri="{BB962C8B-B14F-4D97-AF65-F5344CB8AC3E}">
        <p14:creationId xmlns:p14="http://schemas.microsoft.com/office/powerpoint/2010/main" val="3911332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254" y="1483837"/>
            <a:ext cx="4572000" cy="2074414"/>
          </a:xfrm>
          <a:prstGeom prst="rect">
            <a:avLst/>
          </a:prstGeom>
        </p:spPr>
        <p:txBody>
          <a:bodyPr>
            <a:spAutoFit/>
          </a:bodyPr>
          <a:lstStyle/>
          <a:p>
            <a:pPr lvl="0" algn="ctr" defTabSz="457200" fontAlgn="base">
              <a:lnSpc>
                <a:spcPct val="120000"/>
              </a:lnSpc>
              <a:spcBef>
                <a:spcPct val="20000"/>
              </a:spcBef>
              <a:spcAft>
                <a:spcPct val="0"/>
              </a:spcAft>
              <a:buClr>
                <a:srgbClr val="4BACC6"/>
              </a:buClr>
            </a:pPr>
            <a:r>
              <a:rPr lang="fr-FR" sz="2800" b="1" dirty="0">
                <a:solidFill>
                  <a:srgbClr val="FF0000"/>
                </a:solidFill>
                <a:latin typeface="Futura Medium"/>
                <a:ea typeface="ＭＳ Ｐゴシック" charset="0"/>
              </a:rPr>
              <a:t>Attention :</a:t>
            </a:r>
            <a:r>
              <a:rPr lang="fr-FR" sz="2800" b="1" dirty="0">
                <a:solidFill>
                  <a:srgbClr val="439DB8"/>
                </a:solidFill>
                <a:latin typeface="Futura Medium"/>
                <a:ea typeface="ＭＳ Ｐゴシック" charset="0"/>
              </a:rPr>
              <a:t/>
            </a:r>
            <a:br>
              <a:rPr lang="fr-FR" sz="2800" b="1" dirty="0">
                <a:solidFill>
                  <a:srgbClr val="439DB8"/>
                </a:solidFill>
                <a:latin typeface="Futura Medium"/>
                <a:ea typeface="ＭＳ Ｐゴシック" charset="0"/>
              </a:rPr>
            </a:br>
            <a:r>
              <a:rPr lang="fr-FR" sz="2800" dirty="0" smtClean="0">
                <a:latin typeface="Futura Medium"/>
                <a:ea typeface="ＭＳ Ｐゴシック" charset="0"/>
              </a:rPr>
              <a:t>Les </a:t>
            </a:r>
            <a:r>
              <a:rPr lang="fr-FR" sz="2800" dirty="0">
                <a:latin typeface="Futura Medium"/>
                <a:ea typeface="ＭＳ Ｐゴシック" charset="0"/>
              </a:rPr>
              <a:t>kits de débridage sont </a:t>
            </a:r>
          </a:p>
          <a:p>
            <a:pPr lvl="0" algn="ctr" defTabSz="457200" fontAlgn="base">
              <a:lnSpc>
                <a:spcPct val="200000"/>
              </a:lnSpc>
              <a:spcBef>
                <a:spcPct val="20000"/>
              </a:spcBef>
              <a:spcAft>
                <a:spcPct val="0"/>
              </a:spcAft>
              <a:buClr>
                <a:srgbClr val="4BACC6"/>
              </a:buClr>
            </a:pPr>
            <a:r>
              <a:rPr lang="fr-FR" sz="2800" b="1" u="sng" dirty="0">
                <a:solidFill>
                  <a:srgbClr val="FF0000"/>
                </a:solidFill>
                <a:latin typeface="Futura Medium"/>
                <a:ea typeface="ＭＳ Ｐゴシック" charset="0"/>
              </a:rPr>
              <a:t>strictement interdits</a:t>
            </a:r>
            <a:r>
              <a:rPr lang="fr-FR" sz="2800" dirty="0">
                <a:solidFill>
                  <a:srgbClr val="FF0000"/>
                </a:solidFill>
                <a:latin typeface="Futura Medium"/>
                <a:ea typeface="ＭＳ Ｐゴシック" charset="0"/>
              </a:rPr>
              <a:t> </a:t>
            </a:r>
            <a:r>
              <a:rPr lang="fr-FR" sz="2500" dirty="0">
                <a:solidFill>
                  <a:srgbClr val="439DB8"/>
                </a:solidFill>
                <a:latin typeface="Verdana"/>
                <a:ea typeface="ＭＳ Ｐゴシック" charset="0"/>
              </a:rPr>
              <a: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642" y="1483837"/>
            <a:ext cx="3243649" cy="3243649"/>
          </a:xfrm>
          <a:prstGeom prst="rect">
            <a:avLst/>
          </a:prstGeom>
        </p:spPr>
      </p:pic>
    </p:spTree>
    <p:extLst>
      <p:ext uri="{BB962C8B-B14F-4D97-AF65-F5344CB8AC3E}">
        <p14:creationId xmlns:p14="http://schemas.microsoft.com/office/powerpoint/2010/main" val="3264823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06378" y="432486"/>
            <a:ext cx="7327557" cy="6155531"/>
          </a:xfrm>
          <a:prstGeom prst="rect">
            <a:avLst/>
          </a:prstGeom>
          <a:noFill/>
        </p:spPr>
        <p:txBody>
          <a:bodyPr wrap="square" rtlCol="0">
            <a:spAutoFit/>
          </a:bodyPr>
          <a:lstStyle/>
          <a:p>
            <a:pPr algn="ctr"/>
            <a:r>
              <a:rPr lang="fr-FR" sz="4000" dirty="0" smtClean="0"/>
              <a:t>Que se passe–t’il si vous débridez votre VAE?</a:t>
            </a:r>
          </a:p>
          <a:p>
            <a:endParaRPr lang="fr-FR" dirty="0"/>
          </a:p>
          <a:p>
            <a:r>
              <a:rPr lang="fr-FR" sz="2400" dirty="0" smtClean="0"/>
              <a:t>Ce n’est plus un VAE donc :</a:t>
            </a:r>
          </a:p>
          <a:p>
            <a:pPr marL="285750" indent="-285750">
              <a:buFontTx/>
              <a:buChar char="-"/>
            </a:pPr>
            <a:endParaRPr lang="fr-FR" sz="2400" dirty="0" smtClean="0"/>
          </a:p>
          <a:p>
            <a:pPr marL="285750" indent="-285750">
              <a:buFontTx/>
              <a:buChar char="-"/>
            </a:pPr>
            <a:r>
              <a:rPr lang="fr-FR" sz="2400" dirty="0" smtClean="0"/>
              <a:t> vous ne pouvez plus rouler avec votre véhicule en club</a:t>
            </a:r>
          </a:p>
          <a:p>
            <a:pPr marL="285750" indent="-285750">
              <a:buFontTx/>
              <a:buChar char="-"/>
            </a:pPr>
            <a:endParaRPr lang="fr-FR" sz="2400" dirty="0" smtClean="0"/>
          </a:p>
          <a:p>
            <a:pPr marL="285750" indent="-285750">
              <a:buFontTx/>
              <a:buChar char="-"/>
            </a:pPr>
            <a:r>
              <a:rPr lang="fr-FR" sz="2400" dirty="0"/>
              <a:t>vous ne pouvez plus rouler avec votre </a:t>
            </a:r>
            <a:r>
              <a:rPr lang="fr-FR" sz="2400" dirty="0" smtClean="0"/>
              <a:t>véhicule dans les randonnées organisées par une structure Fédérale</a:t>
            </a:r>
          </a:p>
          <a:p>
            <a:pPr marL="285750" indent="-285750">
              <a:buFontTx/>
              <a:buChar char="-"/>
            </a:pPr>
            <a:endParaRPr lang="fr-FR" sz="2400" dirty="0" smtClean="0"/>
          </a:p>
          <a:p>
            <a:pPr marL="285750" indent="-285750">
              <a:buFontTx/>
              <a:buChar char="-"/>
            </a:pPr>
            <a:r>
              <a:rPr lang="fr-FR" sz="2400" dirty="0" smtClean="0"/>
              <a:t>En cas de problème, la responsabilité de votre Président(e) pourra être mise en cause s’il est prouvé qu’il savait que votre vélo est débridé.</a:t>
            </a:r>
          </a:p>
          <a:p>
            <a:pPr marL="285750" indent="-285750">
              <a:buFontTx/>
              <a:buChar char="-"/>
            </a:pPr>
            <a:endParaRPr lang="fr-FR" sz="2000" dirty="0"/>
          </a:p>
          <a:p>
            <a:pPr marL="285750" indent="-285750">
              <a:buFontTx/>
              <a:buChar char="-"/>
            </a:pPr>
            <a:endParaRPr lang="fr-FR" dirty="0" smtClean="0"/>
          </a:p>
          <a:p>
            <a:pPr marL="285750" indent="-285750">
              <a:buFontTx/>
              <a:buChar char="-"/>
            </a:pPr>
            <a:endParaRPr lang="fr-FR" dirty="0"/>
          </a:p>
        </p:txBody>
      </p:sp>
    </p:spTree>
    <p:extLst>
      <p:ext uri="{BB962C8B-B14F-4D97-AF65-F5344CB8AC3E}">
        <p14:creationId xmlns:p14="http://schemas.microsoft.com/office/powerpoint/2010/main" val="3337204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406" y="1431377"/>
            <a:ext cx="8402594" cy="4050340"/>
          </a:xfrm>
          <a:prstGeom prst="rect">
            <a:avLst/>
          </a:prstGeom>
        </p:spPr>
        <p:txBody>
          <a:bodyPr wrap="square">
            <a:spAutoFit/>
          </a:bodyPr>
          <a:lstStyle/>
          <a:p>
            <a:pPr lvl="0" algn="just" defTabSz="457200" fontAlgn="base">
              <a:lnSpc>
                <a:spcPct val="120000"/>
              </a:lnSpc>
              <a:spcBef>
                <a:spcPct val="20000"/>
              </a:spcBef>
              <a:spcAft>
                <a:spcPct val="0"/>
              </a:spcAft>
              <a:buClr>
                <a:srgbClr val="81BB3B"/>
              </a:buClr>
            </a:pPr>
            <a:endParaRPr lang="fr-FR" sz="2000" dirty="0">
              <a:solidFill>
                <a:srgbClr val="7F7F7F"/>
              </a:solidFill>
              <a:latin typeface="Futura Medium"/>
              <a:ea typeface="ＭＳ Ｐゴシック" charset="0"/>
            </a:endParaRPr>
          </a:p>
          <a:p>
            <a:pPr lvl="0" defTabSz="457200" fontAlgn="base">
              <a:lnSpc>
                <a:spcPct val="120000"/>
              </a:lnSpc>
              <a:spcBef>
                <a:spcPct val="20000"/>
              </a:spcBef>
              <a:spcAft>
                <a:spcPct val="0"/>
              </a:spcAft>
              <a:buClr>
                <a:srgbClr val="81BB3B"/>
              </a:buClr>
            </a:pPr>
            <a:r>
              <a:rPr lang="fr-FR" sz="2000" dirty="0">
                <a:latin typeface="Futura Medium"/>
                <a:ea typeface="ＭＳ Ｐゴシック" charset="0"/>
              </a:rPr>
              <a:t>L’assureur fédéral prend en compte le vélo à assistance électrique utilisé selon les modalités définies par la FFCT. Pour les licenciés qui ne seraient pas assurés par l’assureur fédéral, il leur faudra vérifier que leur propre assureur garantit l’utilisation du VAE</a:t>
            </a:r>
            <a:r>
              <a:rPr lang="fr-FR" sz="2000" dirty="0" smtClean="0">
                <a:latin typeface="Futura Medium"/>
                <a:ea typeface="ＭＳ Ｐゴシック" charset="0"/>
              </a:rPr>
              <a:t>.</a:t>
            </a:r>
          </a:p>
          <a:p>
            <a:pPr lvl="0" defTabSz="457200" fontAlgn="base">
              <a:lnSpc>
                <a:spcPct val="120000"/>
              </a:lnSpc>
              <a:spcBef>
                <a:spcPct val="20000"/>
              </a:spcBef>
              <a:spcAft>
                <a:spcPct val="0"/>
              </a:spcAft>
              <a:buClr>
                <a:srgbClr val="81BB3B"/>
              </a:buClr>
            </a:pPr>
            <a:endParaRPr lang="fr-FR" sz="2000" dirty="0">
              <a:latin typeface="Futura Medium"/>
              <a:ea typeface="ＭＳ Ｐゴシック" charset="0"/>
            </a:endParaRPr>
          </a:p>
          <a:p>
            <a:pPr lvl="0" defTabSz="457200" fontAlgn="base">
              <a:lnSpc>
                <a:spcPct val="120000"/>
              </a:lnSpc>
              <a:spcBef>
                <a:spcPct val="20000"/>
              </a:spcBef>
              <a:spcAft>
                <a:spcPct val="0"/>
              </a:spcAft>
              <a:buClr>
                <a:srgbClr val="81BB3B"/>
              </a:buClr>
            </a:pPr>
            <a:r>
              <a:rPr lang="fr-FR" sz="2000" dirty="0">
                <a:latin typeface="Futura Medium"/>
                <a:ea typeface="ＭＳ Ｐゴシック" charset="0"/>
              </a:rPr>
              <a:t>L’assureur fédéral se réserve le </a:t>
            </a:r>
            <a:r>
              <a:rPr lang="fr-FR" sz="2000" b="1" dirty="0">
                <a:latin typeface="Futura Medium"/>
                <a:ea typeface="ＭＳ Ｐゴシック" charset="0"/>
              </a:rPr>
              <a:t>droit de faire expertiser </a:t>
            </a:r>
            <a:r>
              <a:rPr lang="fr-FR" sz="2000" dirty="0">
                <a:latin typeface="Futura Medium"/>
                <a:ea typeface="ＭＳ Ｐゴシック" charset="0"/>
              </a:rPr>
              <a:t>le véhicule en cas d’accident et ne couvrira pas l’assuré en cas de vélo </a:t>
            </a:r>
            <a:r>
              <a:rPr lang="fr-FR" sz="2000" b="1" dirty="0">
                <a:latin typeface="Futura Medium"/>
                <a:ea typeface="ＭＳ Ｐゴシック" charset="0"/>
              </a:rPr>
              <a:t>non</a:t>
            </a:r>
            <a:r>
              <a:rPr lang="fr-FR" sz="2000" dirty="0">
                <a:latin typeface="Futura Medium"/>
                <a:ea typeface="ＭＳ Ｐゴシック" charset="0"/>
              </a:rPr>
              <a:t> </a:t>
            </a:r>
            <a:r>
              <a:rPr lang="fr-FR" sz="2000" b="1" dirty="0">
                <a:latin typeface="Futura Medium"/>
                <a:ea typeface="ＭＳ Ｐゴシック" charset="0"/>
              </a:rPr>
              <a:t>conforme.</a:t>
            </a:r>
          </a:p>
          <a:p>
            <a:pPr lvl="0" algn="just" defTabSz="457200" fontAlgn="base">
              <a:lnSpc>
                <a:spcPct val="120000"/>
              </a:lnSpc>
              <a:spcBef>
                <a:spcPct val="20000"/>
              </a:spcBef>
              <a:spcAft>
                <a:spcPct val="0"/>
              </a:spcAft>
              <a:buClr>
                <a:srgbClr val="81BB3B"/>
              </a:buClr>
            </a:pPr>
            <a:endParaRPr lang="fr-FR" sz="2000" dirty="0">
              <a:solidFill>
                <a:srgbClr val="7F7F7F"/>
              </a:solidFill>
              <a:latin typeface="Futura Medium"/>
              <a:ea typeface="ＭＳ Ｐゴシック" charset="0"/>
            </a:endParaRPr>
          </a:p>
          <a:p>
            <a:pPr marL="342900" lvl="0" indent="-342900" algn="just" defTabSz="457200" fontAlgn="base">
              <a:lnSpc>
                <a:spcPct val="120000"/>
              </a:lnSpc>
              <a:spcBef>
                <a:spcPct val="20000"/>
              </a:spcBef>
              <a:spcAft>
                <a:spcPct val="0"/>
              </a:spcAft>
              <a:buClr>
                <a:srgbClr val="81BB3B"/>
              </a:buClr>
              <a:buFont typeface="Wingdings" charset="2"/>
              <a:buChar char="Ø"/>
            </a:pPr>
            <a:endParaRPr lang="fr-FR" dirty="0">
              <a:solidFill>
                <a:srgbClr val="7F7F7F"/>
              </a:solidFill>
              <a:latin typeface="Verdana"/>
              <a:ea typeface="ＭＳ Ｐゴシック" charset="0"/>
            </a:endParaRPr>
          </a:p>
        </p:txBody>
      </p:sp>
      <p:sp>
        <p:nvSpPr>
          <p:cNvPr id="3" name="Rectangle 2"/>
          <p:cNvSpPr/>
          <p:nvPr/>
        </p:nvSpPr>
        <p:spPr>
          <a:xfrm>
            <a:off x="1423826" y="638552"/>
            <a:ext cx="2024913"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a:solidFill>
                  <a:schemeClr val="accent1">
                    <a:lumMod val="75000"/>
                  </a:schemeClr>
                </a:solidFill>
                <a:latin typeface="Futura Medium"/>
                <a:ea typeface="ＭＳ Ｐゴシック" charset="0"/>
              </a:rPr>
              <a:t>Assurance</a:t>
            </a:r>
          </a:p>
        </p:txBody>
      </p:sp>
    </p:spTree>
    <p:extLst>
      <p:ext uri="{BB962C8B-B14F-4D97-AF65-F5344CB8AC3E}">
        <p14:creationId xmlns:p14="http://schemas.microsoft.com/office/powerpoint/2010/main" val="2963456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8474" y="1180237"/>
            <a:ext cx="8031893" cy="1631216"/>
          </a:xfrm>
          <a:prstGeom prst="rect">
            <a:avLst/>
          </a:prstGeom>
        </p:spPr>
        <p:txBody>
          <a:bodyPr wrap="square">
            <a:spAutoFit/>
          </a:bodyPr>
          <a:lstStyle/>
          <a:p>
            <a:pPr lvl="0" algn="just" defTabSz="457200" fontAlgn="base">
              <a:lnSpc>
                <a:spcPct val="120000"/>
              </a:lnSpc>
              <a:spcBef>
                <a:spcPct val="20000"/>
              </a:spcBef>
              <a:spcAft>
                <a:spcPct val="0"/>
              </a:spcAft>
              <a:buClr>
                <a:srgbClr val="81BB3B"/>
              </a:buClr>
            </a:pPr>
            <a:r>
              <a:rPr lang="fr-FR" sz="2000" dirty="0">
                <a:latin typeface="Futura Medium"/>
                <a:ea typeface="ＭＳ Ｐゴシック" charset="0"/>
              </a:rPr>
              <a:t>Le cyclotourisme est une activité sportive de loisir et de plein air, touristique et culturelle, excluant la </a:t>
            </a:r>
            <a:r>
              <a:rPr lang="fr-FR" sz="2000" dirty="0" smtClean="0">
                <a:latin typeface="Futura Medium"/>
                <a:ea typeface="ＭＳ Ｐゴシック" charset="0"/>
              </a:rPr>
              <a:t>compétition et </a:t>
            </a:r>
            <a:r>
              <a:rPr lang="fr-FR" sz="2000" dirty="0">
                <a:latin typeface="Futura Medium"/>
                <a:ea typeface="ＭＳ Ｐゴシック" charset="0"/>
              </a:rPr>
              <a:t>pratiquée sans but lucratif</a:t>
            </a:r>
            <a:r>
              <a:rPr lang="fr-FR" sz="2000" dirty="0" smtClean="0">
                <a:latin typeface="Futura Medium"/>
                <a:ea typeface="ＭＳ Ｐゴシック" charset="0"/>
              </a:rPr>
              <a:t>.</a:t>
            </a:r>
          </a:p>
          <a:p>
            <a:pPr lvl="0" algn="just" defTabSz="457200" fontAlgn="base">
              <a:lnSpc>
                <a:spcPct val="120000"/>
              </a:lnSpc>
              <a:spcBef>
                <a:spcPct val="20000"/>
              </a:spcBef>
              <a:spcAft>
                <a:spcPct val="0"/>
              </a:spcAft>
              <a:buClr>
                <a:srgbClr val="81BB3B"/>
              </a:buClr>
            </a:pPr>
            <a:endParaRPr lang="fr-FR" sz="2000" dirty="0">
              <a:solidFill>
                <a:srgbClr val="7F7F7F"/>
              </a:solidFill>
              <a:latin typeface="Futura Medium"/>
              <a:ea typeface="ＭＳ Ｐゴシック" charset="0"/>
            </a:endParaRPr>
          </a:p>
        </p:txBody>
      </p:sp>
      <p:sp>
        <p:nvSpPr>
          <p:cNvPr id="3" name="Rectangle 2"/>
          <p:cNvSpPr/>
          <p:nvPr/>
        </p:nvSpPr>
        <p:spPr>
          <a:xfrm>
            <a:off x="1717590" y="268946"/>
            <a:ext cx="6635578" cy="424732"/>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400" b="1" dirty="0">
                <a:solidFill>
                  <a:schemeClr val="accent1">
                    <a:lumMod val="75000"/>
                  </a:schemeClr>
                </a:solidFill>
                <a:latin typeface="Futura Medium"/>
                <a:ea typeface="ＭＳ Ｐゴシック" charset="0"/>
              </a:rPr>
              <a:t>CHARTE D’USAGE DU PRATIQUANT VAE</a:t>
            </a:r>
          </a:p>
        </p:txBody>
      </p:sp>
      <p:sp>
        <p:nvSpPr>
          <p:cNvPr id="4" name="Rectangle 3"/>
          <p:cNvSpPr/>
          <p:nvPr/>
        </p:nvSpPr>
        <p:spPr>
          <a:xfrm>
            <a:off x="778474" y="2269766"/>
            <a:ext cx="8204888" cy="4093428"/>
          </a:xfrm>
          <a:prstGeom prst="rect">
            <a:avLst/>
          </a:prstGeom>
        </p:spPr>
        <p:txBody>
          <a:bodyPr wrap="square">
            <a:spAutoFit/>
          </a:bodyPr>
          <a:lstStyle/>
          <a:p>
            <a:pPr lvl="0" algn="just" defTabSz="457200" fontAlgn="base">
              <a:lnSpc>
                <a:spcPct val="120000"/>
              </a:lnSpc>
              <a:spcBef>
                <a:spcPct val="20000"/>
              </a:spcBef>
              <a:spcAft>
                <a:spcPct val="0"/>
              </a:spcAft>
              <a:buClr>
                <a:srgbClr val="81BB3B"/>
              </a:buClr>
            </a:pPr>
            <a:endParaRPr lang="fr-FR" sz="2000" dirty="0" smtClean="0">
              <a:solidFill>
                <a:srgbClr val="7F7F7F"/>
              </a:solidFill>
              <a:latin typeface="Futura Medium"/>
              <a:ea typeface="ＭＳ Ｐゴシック" charset="0"/>
            </a:endParaRPr>
          </a:p>
          <a:p>
            <a:pPr lvl="0" algn="just" defTabSz="457200" fontAlgn="base">
              <a:lnSpc>
                <a:spcPct val="120000"/>
              </a:lnSpc>
              <a:spcBef>
                <a:spcPct val="20000"/>
              </a:spcBef>
              <a:spcAft>
                <a:spcPct val="0"/>
              </a:spcAft>
              <a:buClr>
                <a:srgbClr val="81BB3B"/>
              </a:buClr>
            </a:pPr>
            <a:r>
              <a:rPr lang="fr-FR" sz="2000" dirty="0" smtClean="0">
                <a:latin typeface="Futura Medium"/>
                <a:ea typeface="ＭＳ Ｐゴシック" charset="0"/>
              </a:rPr>
              <a:t>L’usage </a:t>
            </a:r>
            <a:r>
              <a:rPr lang="fr-FR" sz="2000" dirty="0">
                <a:latin typeface="Futura Medium"/>
                <a:ea typeface="ＭＳ Ｐゴシック" charset="0"/>
              </a:rPr>
              <a:t>du VAE est autorisé pendant les sorties individuelles, les sorties du club et l’ensemble des manifestations de cyclotourisme organisées par le FFCT, ses clubs et ses structures, </a:t>
            </a:r>
            <a:br>
              <a:rPr lang="fr-FR" sz="2000" dirty="0">
                <a:latin typeface="Futura Medium"/>
                <a:ea typeface="ＭＳ Ｐゴシック" charset="0"/>
              </a:rPr>
            </a:br>
            <a:r>
              <a:rPr lang="fr-FR" sz="2000" b="1" u="sng" dirty="0">
                <a:latin typeface="Futura Medium"/>
                <a:ea typeface="ＭＳ Ｐゴシック" charset="0"/>
              </a:rPr>
              <a:t>à l’exception des manifestations suivantes</a:t>
            </a:r>
            <a:r>
              <a:rPr lang="fr-FR" sz="2000" dirty="0">
                <a:latin typeface="Futura Medium"/>
                <a:ea typeface="ＭＳ Ｐゴシック" charset="0"/>
              </a:rPr>
              <a:t> :</a:t>
            </a:r>
          </a:p>
          <a:p>
            <a:pPr lvl="0" algn="just" defTabSz="457200" fontAlgn="base">
              <a:lnSpc>
                <a:spcPct val="130000"/>
              </a:lnSpc>
              <a:spcBef>
                <a:spcPct val="20000"/>
              </a:spcBef>
              <a:spcAft>
                <a:spcPct val="0"/>
              </a:spcAft>
              <a:buClr>
                <a:srgbClr val="81BB3B"/>
              </a:buClr>
            </a:pPr>
            <a:r>
              <a:rPr lang="fr-FR" sz="2000" dirty="0">
                <a:latin typeface="Futura Medium"/>
                <a:ea typeface="ＭＳ Ｐゴシック" charset="0"/>
              </a:rPr>
              <a:t>	- les </a:t>
            </a:r>
            <a:r>
              <a:rPr lang="fr-FR" sz="2000" b="1" dirty="0">
                <a:latin typeface="Futura Medium"/>
                <a:ea typeface="ＭＳ Ｐゴシック" charset="0"/>
              </a:rPr>
              <a:t>Brevets de longue distance </a:t>
            </a:r>
            <a:r>
              <a:rPr lang="fr-FR" sz="2000" dirty="0">
                <a:latin typeface="Futura Medium"/>
                <a:ea typeface="ＭＳ Ｐゴシック" charset="0"/>
              </a:rPr>
              <a:t>(Diagonale, Brevet </a:t>
            </a:r>
            <a:r>
              <a:rPr lang="fr-FR" sz="2000" dirty="0" smtClean="0">
                <a:latin typeface="Futura Medium"/>
                <a:ea typeface="ＭＳ Ｐゴシック" charset="0"/>
              </a:rPr>
              <a:t>randonneur, </a:t>
            </a:r>
            <a:r>
              <a:rPr lang="fr-FR" sz="2000" dirty="0">
                <a:latin typeface="Futura Medium"/>
                <a:ea typeface="ＭＳ Ｐゴシック" charset="0"/>
              </a:rPr>
              <a:t>Brevet de longue distance, </a:t>
            </a:r>
            <a:r>
              <a:rPr lang="fr-FR" sz="2000" dirty="0" err="1">
                <a:latin typeface="Futura Medium"/>
                <a:ea typeface="ＭＳ Ｐゴシック" charset="0"/>
              </a:rPr>
              <a:t>Audax</a:t>
            </a:r>
            <a:r>
              <a:rPr lang="fr-FR" sz="2000" dirty="0">
                <a:latin typeface="Futura Medium"/>
                <a:ea typeface="ＭＳ Ｐゴシック" charset="0"/>
              </a:rPr>
              <a:t>, Flèches),</a:t>
            </a:r>
          </a:p>
          <a:p>
            <a:pPr lvl="0" algn="just" defTabSz="457200" fontAlgn="base">
              <a:lnSpc>
                <a:spcPct val="120000"/>
              </a:lnSpc>
              <a:spcBef>
                <a:spcPct val="20000"/>
              </a:spcBef>
              <a:spcAft>
                <a:spcPct val="0"/>
              </a:spcAft>
              <a:buClr>
                <a:srgbClr val="81BB3B"/>
              </a:buClr>
            </a:pPr>
            <a:r>
              <a:rPr lang="fr-FR" sz="2000" dirty="0">
                <a:latin typeface="Futura Medium"/>
                <a:ea typeface="ＭＳ Ｐゴシック" charset="0"/>
              </a:rPr>
              <a:t>	- les </a:t>
            </a:r>
            <a:r>
              <a:rPr lang="fr-FR" sz="2000" b="1" dirty="0" smtClean="0">
                <a:latin typeface="Futura Medium"/>
                <a:ea typeface="ＭＳ Ｐゴシック" charset="0"/>
              </a:rPr>
              <a:t>Cyclo-montagnardes </a:t>
            </a:r>
            <a:r>
              <a:rPr lang="fr-FR" sz="2000" dirty="0" smtClean="0">
                <a:latin typeface="Futura Medium"/>
                <a:ea typeface="ＭＳ Ｐゴシック" charset="0"/>
              </a:rPr>
              <a:t>sont également interdites, mais pas en deux jours (Formule Tourisme)</a:t>
            </a:r>
            <a:endParaRPr lang="fr-FR" sz="2000" dirty="0">
              <a:latin typeface="Futura Medium"/>
              <a:ea typeface="ＭＳ Ｐゴシック" charset="0"/>
            </a:endParaRPr>
          </a:p>
          <a:p>
            <a:pPr lvl="0" algn="just" defTabSz="457200" fontAlgn="base">
              <a:lnSpc>
                <a:spcPct val="120000"/>
              </a:lnSpc>
              <a:spcBef>
                <a:spcPct val="20000"/>
              </a:spcBef>
              <a:spcAft>
                <a:spcPct val="0"/>
              </a:spcAft>
              <a:buClr>
                <a:srgbClr val="81BB3B"/>
              </a:buClr>
            </a:pPr>
            <a:r>
              <a:rPr lang="fr-FR" sz="2000" dirty="0">
                <a:solidFill>
                  <a:srgbClr val="7F7F7F"/>
                </a:solidFill>
                <a:latin typeface="Futura Medium"/>
                <a:ea typeface="ＭＳ Ｐゴシック" charset="0"/>
              </a:rPr>
              <a:t>	</a:t>
            </a:r>
          </a:p>
        </p:txBody>
      </p:sp>
    </p:spTree>
    <p:extLst>
      <p:ext uri="{BB962C8B-B14F-4D97-AF65-F5344CB8AC3E}">
        <p14:creationId xmlns:p14="http://schemas.microsoft.com/office/powerpoint/2010/main" val="1682108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762" y="1013726"/>
            <a:ext cx="7834183" cy="3637919"/>
          </a:xfrm>
          <a:prstGeom prst="rect">
            <a:avLst/>
          </a:prstGeom>
        </p:spPr>
        <p:txBody>
          <a:bodyPr wrap="square">
            <a:spAutoFit/>
          </a:bodyPr>
          <a:lstStyle/>
          <a:p>
            <a:pPr lvl="0" algn="ctr" defTabSz="457200" fontAlgn="base">
              <a:lnSpc>
                <a:spcPct val="120000"/>
              </a:lnSpc>
              <a:spcBef>
                <a:spcPct val="20000"/>
              </a:spcBef>
              <a:spcAft>
                <a:spcPct val="0"/>
              </a:spcAft>
              <a:buClr>
                <a:srgbClr val="81BB3B"/>
              </a:buClr>
            </a:pPr>
            <a:r>
              <a:rPr lang="fr-FR" dirty="0">
                <a:latin typeface="Futura Medium"/>
                <a:ea typeface="ＭＳ Ｐゴシック" charset="0"/>
              </a:rPr>
              <a:t>La pratique du VAE c’est aussi une possibilité pour accueillir les personnes ayant des problèmes de santé ou physiques, et pouvoir ainsi leur permettre de prolonger ou d’intégrer la pratique du cyclotourisme.</a:t>
            </a:r>
            <a:br>
              <a:rPr lang="fr-FR" dirty="0">
                <a:latin typeface="Futura Medium"/>
                <a:ea typeface="ＭＳ Ｐゴシック" charset="0"/>
              </a:rPr>
            </a:br>
            <a:endParaRPr lang="fr-FR" dirty="0">
              <a:latin typeface="Futura Medium"/>
              <a:ea typeface="ＭＳ Ｐゴシック" charset="0"/>
            </a:endParaRPr>
          </a:p>
          <a:p>
            <a:pPr lvl="0" algn="ctr" defTabSz="457200" fontAlgn="base">
              <a:lnSpc>
                <a:spcPct val="120000"/>
              </a:lnSpc>
              <a:spcBef>
                <a:spcPct val="20000"/>
              </a:spcBef>
              <a:spcAft>
                <a:spcPct val="0"/>
              </a:spcAft>
              <a:buClr>
                <a:srgbClr val="81BB3B"/>
              </a:buClr>
            </a:pPr>
            <a:r>
              <a:rPr lang="fr-FR" b="1" dirty="0">
                <a:latin typeface="Futura Medium"/>
                <a:ea typeface="ＭＳ Ｐゴシック" charset="0"/>
              </a:rPr>
              <a:t>Le licencié pratiquant le VAE, s’engage à </a:t>
            </a:r>
            <a:r>
              <a:rPr lang="fr-FR" dirty="0">
                <a:latin typeface="Futura Medium"/>
                <a:ea typeface="ＭＳ Ｐゴシック" charset="0"/>
              </a:rPr>
              <a:t>:</a:t>
            </a:r>
          </a:p>
          <a:p>
            <a:pPr lvl="0" algn="ctr" defTabSz="457200" fontAlgn="base">
              <a:lnSpc>
                <a:spcPct val="120000"/>
              </a:lnSpc>
              <a:spcBef>
                <a:spcPct val="20000"/>
              </a:spcBef>
              <a:spcAft>
                <a:spcPct val="0"/>
              </a:spcAft>
              <a:buClr>
                <a:srgbClr val="81BB3B"/>
              </a:buClr>
            </a:pPr>
            <a:r>
              <a:rPr lang="fr-FR" dirty="0">
                <a:latin typeface="Futura Medium"/>
                <a:ea typeface="ＭＳ Ｐゴシック" charset="0"/>
              </a:rPr>
              <a:t>	</a:t>
            </a:r>
            <a:r>
              <a:rPr lang="fr-FR" b="1" dirty="0">
                <a:latin typeface="Futura Medium"/>
                <a:ea typeface="ＭＳ Ｐゴシック" charset="0"/>
              </a:rPr>
              <a:t>-</a:t>
            </a:r>
            <a:r>
              <a:rPr lang="fr-FR" dirty="0">
                <a:latin typeface="Futura Medium"/>
                <a:ea typeface="ＭＳ Ｐゴシック" charset="0"/>
              </a:rPr>
              <a:t> respecter les principes fondamentaux du cyclotourisme,</a:t>
            </a:r>
          </a:p>
          <a:p>
            <a:pPr lvl="0" algn="ctr" defTabSz="457200" fontAlgn="base">
              <a:lnSpc>
                <a:spcPct val="120000"/>
              </a:lnSpc>
              <a:spcBef>
                <a:spcPct val="20000"/>
              </a:spcBef>
              <a:spcAft>
                <a:spcPct val="0"/>
              </a:spcAft>
              <a:buClr>
                <a:srgbClr val="81BB3B"/>
              </a:buClr>
            </a:pPr>
            <a:r>
              <a:rPr lang="fr-FR" dirty="0">
                <a:latin typeface="Futura Medium"/>
                <a:ea typeface="ＭＳ Ｐゴシック" charset="0"/>
              </a:rPr>
              <a:t>	</a:t>
            </a:r>
            <a:r>
              <a:rPr lang="fr-FR" b="1" dirty="0">
                <a:latin typeface="Futura Medium"/>
                <a:ea typeface="ＭＳ Ｐゴシック" charset="0"/>
              </a:rPr>
              <a:t>-</a:t>
            </a:r>
            <a:r>
              <a:rPr lang="fr-FR" dirty="0">
                <a:latin typeface="Futura Medium"/>
                <a:ea typeface="ＭＳ Ｐゴシック" charset="0"/>
              </a:rPr>
              <a:t> </a:t>
            </a:r>
            <a:r>
              <a:rPr lang="fr-FR" b="1" dirty="0">
                <a:latin typeface="Futura Medium"/>
                <a:ea typeface="ＭＳ Ｐゴシック" charset="0"/>
              </a:rPr>
              <a:t>ne pas modifier son vélo à assistance électrique </a:t>
            </a:r>
            <a:r>
              <a:rPr lang="fr-FR" dirty="0">
                <a:latin typeface="Futura Medium"/>
                <a:ea typeface="ＭＳ Ｐゴシック" charset="0"/>
              </a:rPr>
              <a:t>afin que celui-ci </a:t>
            </a:r>
            <a:r>
              <a:rPr lang="fr-FR" dirty="0" smtClean="0">
                <a:latin typeface="Futura Medium"/>
                <a:ea typeface="ＭＳ Ｐゴシック" charset="0"/>
              </a:rPr>
              <a:t>conserve son </a:t>
            </a:r>
            <a:r>
              <a:rPr lang="fr-FR" dirty="0">
                <a:latin typeface="Futura Medium"/>
                <a:ea typeface="ＭＳ Ｐゴシック" charset="0"/>
              </a:rPr>
              <a:t>fonctionnement d’assistance et sa vitesse limitée à 25 km/h,</a:t>
            </a:r>
          </a:p>
          <a:p>
            <a:pPr lvl="0" algn="ctr" defTabSz="457200" fontAlgn="base">
              <a:lnSpc>
                <a:spcPct val="120000"/>
              </a:lnSpc>
              <a:spcBef>
                <a:spcPct val="20000"/>
              </a:spcBef>
              <a:spcAft>
                <a:spcPct val="0"/>
              </a:spcAft>
              <a:buClr>
                <a:srgbClr val="81BB3B"/>
              </a:buClr>
            </a:pPr>
            <a:r>
              <a:rPr lang="fr-FR" dirty="0">
                <a:latin typeface="Futura Medium"/>
                <a:ea typeface="ＭＳ Ｐゴシック" charset="0"/>
              </a:rPr>
              <a:t>	</a:t>
            </a:r>
            <a:r>
              <a:rPr lang="fr-FR" b="1" dirty="0">
                <a:latin typeface="Futura Medium"/>
                <a:ea typeface="ＭＳ Ｐゴシック" charset="0"/>
              </a:rPr>
              <a:t>-</a:t>
            </a:r>
            <a:r>
              <a:rPr lang="fr-FR" dirty="0">
                <a:latin typeface="Futura Medium"/>
                <a:ea typeface="ＭＳ Ｐゴシック" charset="0"/>
              </a:rPr>
              <a:t> respecter la vitesse des groupes fréquentés, à ne pas se tenir en tête </a:t>
            </a:r>
            <a:r>
              <a:rPr lang="fr-FR" dirty="0" smtClean="0">
                <a:latin typeface="Futura Medium"/>
                <a:ea typeface="ＭＳ Ｐゴシック" charset="0"/>
              </a:rPr>
              <a:t>du </a:t>
            </a:r>
            <a:r>
              <a:rPr lang="fr-FR" dirty="0">
                <a:latin typeface="Futura Medium"/>
                <a:ea typeface="ＭＳ Ｐゴシック" charset="0"/>
              </a:rPr>
              <a:t>groupe et ne pas lui servir d’entraineur.</a:t>
            </a:r>
          </a:p>
        </p:txBody>
      </p:sp>
      <p:sp>
        <p:nvSpPr>
          <p:cNvPr id="3" name="Rectangle 2"/>
          <p:cNvSpPr/>
          <p:nvPr/>
        </p:nvSpPr>
        <p:spPr>
          <a:xfrm>
            <a:off x="1853513" y="121884"/>
            <a:ext cx="7043351" cy="424732"/>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400" b="1" dirty="0">
                <a:solidFill>
                  <a:srgbClr val="4472C4">
                    <a:lumMod val="75000"/>
                  </a:srgbClr>
                </a:solidFill>
                <a:latin typeface="Futura Medium"/>
                <a:ea typeface="ＭＳ Ｐゴシック" charset="0"/>
              </a:rPr>
              <a:t>CHARTE D’USAGE DU PRATIQUANT VAE</a:t>
            </a:r>
          </a:p>
        </p:txBody>
      </p:sp>
    </p:spTree>
    <p:extLst>
      <p:ext uri="{BB962C8B-B14F-4D97-AF65-F5344CB8AC3E}">
        <p14:creationId xmlns:p14="http://schemas.microsoft.com/office/powerpoint/2010/main" val="3142285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F1CFE5D3-721D-432A-AE07-09CE8329B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24"/>
          <a:stretch/>
        </p:blipFill>
        <p:spPr>
          <a:xfrm>
            <a:off x="1043886" y="915913"/>
            <a:ext cx="4463627" cy="5220152"/>
          </a:xfrm>
          <a:prstGeom prst="rect">
            <a:avLst/>
          </a:prstGeom>
          <a:ln w="3175" cmpd="sng">
            <a:solidFill>
              <a:sysClr val="windowText" lastClr="000000">
                <a:lumMod val="50000"/>
                <a:lumOff val="50000"/>
              </a:sysClr>
            </a:solidFill>
          </a:ln>
        </p:spPr>
      </p:pic>
      <p:sp>
        <p:nvSpPr>
          <p:cNvPr id="3" name="Rectangle 2"/>
          <p:cNvSpPr/>
          <p:nvPr/>
        </p:nvSpPr>
        <p:spPr>
          <a:xfrm>
            <a:off x="5226909" y="1882895"/>
            <a:ext cx="4572000" cy="2089803"/>
          </a:xfrm>
          <a:prstGeom prst="rect">
            <a:avLst/>
          </a:prstGeom>
        </p:spPr>
        <p:txBody>
          <a:bodyPr>
            <a:spAutoFit/>
          </a:bodyPr>
          <a:lstStyle/>
          <a:p>
            <a:pPr lvl="0" algn="ctr" defTabSz="457200" fontAlgn="base">
              <a:lnSpc>
                <a:spcPct val="120000"/>
              </a:lnSpc>
              <a:spcBef>
                <a:spcPct val="20000"/>
              </a:spcBef>
              <a:spcAft>
                <a:spcPct val="0"/>
              </a:spcAft>
              <a:buClr>
                <a:srgbClr val="4BACC6"/>
              </a:buClr>
            </a:pPr>
            <a:r>
              <a:rPr lang="fr-FR" sz="1600" b="1" dirty="0">
                <a:solidFill>
                  <a:srgbClr val="4BACC6"/>
                </a:solidFill>
                <a:latin typeface="Futura Medium"/>
                <a:ea typeface="ＭＳ Ｐゴシック" charset="0"/>
                <a:cs typeface="Verdana"/>
              </a:rPr>
              <a:t>Annexe 2 de la Charte </a:t>
            </a:r>
          </a:p>
          <a:p>
            <a:pPr lvl="0" algn="ctr" defTabSz="457200" fontAlgn="base">
              <a:lnSpc>
                <a:spcPct val="120000"/>
              </a:lnSpc>
              <a:spcBef>
                <a:spcPct val="20000"/>
              </a:spcBef>
              <a:spcAft>
                <a:spcPct val="0"/>
              </a:spcAft>
              <a:buClr>
                <a:srgbClr val="4BACC6"/>
              </a:buClr>
            </a:pPr>
            <a:r>
              <a:rPr lang="fr-FR" sz="1600" b="1" dirty="0">
                <a:solidFill>
                  <a:srgbClr val="4BACC6"/>
                </a:solidFill>
                <a:latin typeface="Futura Medium"/>
                <a:ea typeface="ＭＳ Ｐゴシック" charset="0"/>
                <a:cs typeface="Verdana"/>
              </a:rPr>
              <a:t>d’Usage du Pratiquant VAE</a:t>
            </a:r>
          </a:p>
          <a:p>
            <a:pPr lvl="0" defTabSz="457200" fontAlgn="base">
              <a:lnSpc>
                <a:spcPct val="120000"/>
              </a:lnSpc>
              <a:spcBef>
                <a:spcPct val="20000"/>
              </a:spcBef>
              <a:spcAft>
                <a:spcPct val="0"/>
              </a:spcAft>
              <a:buClr>
                <a:srgbClr val="4BACC6"/>
              </a:buClr>
            </a:pPr>
            <a:endParaRPr lang="fr-FR" sz="1600" b="1" dirty="0">
              <a:solidFill>
                <a:srgbClr val="4BACC6"/>
              </a:solidFill>
              <a:latin typeface="Futura Medium"/>
              <a:ea typeface="ＭＳ Ｐゴシック" charset="0"/>
              <a:cs typeface="Verdana"/>
            </a:endParaRPr>
          </a:p>
          <a:p>
            <a:pPr lvl="0" defTabSz="457200" fontAlgn="base">
              <a:lnSpc>
                <a:spcPct val="120000"/>
              </a:lnSpc>
              <a:spcBef>
                <a:spcPct val="20000"/>
              </a:spcBef>
              <a:spcAft>
                <a:spcPct val="0"/>
              </a:spcAft>
              <a:buClr>
                <a:srgbClr val="4BACC6"/>
              </a:buClr>
            </a:pPr>
            <a:endParaRPr lang="fr-FR" sz="1600" b="1" dirty="0">
              <a:solidFill>
                <a:srgbClr val="4BACC6"/>
              </a:solidFill>
              <a:latin typeface="Futura Medium"/>
              <a:ea typeface="ＭＳ Ｐゴシック" charset="0"/>
              <a:cs typeface="Verdana"/>
            </a:endParaRPr>
          </a:p>
          <a:p>
            <a:pPr lvl="0" algn="ctr" defTabSz="457200" fontAlgn="base">
              <a:lnSpc>
                <a:spcPct val="120000"/>
              </a:lnSpc>
              <a:spcBef>
                <a:spcPct val="20000"/>
              </a:spcBef>
              <a:spcAft>
                <a:spcPct val="0"/>
              </a:spcAft>
              <a:buClr>
                <a:srgbClr val="4BACC6"/>
              </a:buClr>
            </a:pPr>
            <a:r>
              <a:rPr lang="fr-FR" sz="1400" dirty="0">
                <a:latin typeface="Futura Medium"/>
                <a:ea typeface="ＭＳ Ｐゴシック" charset="0"/>
                <a:cs typeface="Verdana"/>
              </a:rPr>
              <a:t>Charte disponible dans l’Espace fédéral :</a:t>
            </a:r>
          </a:p>
          <a:p>
            <a:pPr lvl="0" algn="ctr" defTabSz="457200" fontAlgn="base">
              <a:lnSpc>
                <a:spcPct val="120000"/>
              </a:lnSpc>
              <a:spcBef>
                <a:spcPct val="20000"/>
              </a:spcBef>
              <a:spcAft>
                <a:spcPct val="0"/>
              </a:spcAft>
              <a:buClr>
                <a:srgbClr val="4BACC6"/>
              </a:buClr>
            </a:pPr>
            <a:r>
              <a:rPr lang="fr-FR" sz="1600" b="1" dirty="0">
                <a:latin typeface="Futura Medium"/>
                <a:ea typeface="ＭＳ Ｐゴシック" charset="0"/>
                <a:cs typeface="Verdana"/>
              </a:rPr>
              <a:t>www.ffcyclo.org</a:t>
            </a:r>
          </a:p>
        </p:txBody>
      </p:sp>
      <p:pic>
        <p:nvPicPr>
          <p:cNvPr id="4" name="Image 3"/>
          <p:cNvPicPr>
            <a:picLocks noChangeAspect="1"/>
          </p:cNvPicPr>
          <p:nvPr/>
        </p:nvPicPr>
        <p:blipFill>
          <a:blip r:embed="rId3"/>
          <a:stretch>
            <a:fillRect/>
          </a:stretch>
        </p:blipFill>
        <p:spPr>
          <a:xfrm>
            <a:off x="1720196" y="112355"/>
            <a:ext cx="6370872" cy="640135"/>
          </a:xfrm>
          <a:prstGeom prst="rect">
            <a:avLst/>
          </a:prstGeom>
        </p:spPr>
      </p:pic>
    </p:spTree>
    <p:extLst>
      <p:ext uri="{BB962C8B-B14F-4D97-AF65-F5344CB8AC3E}">
        <p14:creationId xmlns:p14="http://schemas.microsoft.com/office/powerpoint/2010/main" val="2442692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0852" y="2314108"/>
            <a:ext cx="4920203" cy="3636489"/>
          </a:xfrm>
          <a:prstGeom prst="rect">
            <a:avLst/>
          </a:prstGeom>
        </p:spPr>
      </p:pic>
      <p:sp>
        <p:nvSpPr>
          <p:cNvPr id="3" name="Rectangle 2"/>
          <p:cNvSpPr/>
          <p:nvPr/>
        </p:nvSpPr>
        <p:spPr>
          <a:xfrm>
            <a:off x="5103340" y="2629162"/>
            <a:ext cx="4572000" cy="2637645"/>
          </a:xfrm>
          <a:prstGeom prst="rect">
            <a:avLst/>
          </a:prstGeom>
        </p:spPr>
        <p:txBody>
          <a:bodyPr>
            <a:spAutoFit/>
          </a:bodyPr>
          <a:lstStyle/>
          <a:p>
            <a:pPr lvl="0" algn="ctr" defTabSz="457200" fontAlgn="base">
              <a:spcBef>
                <a:spcPct val="20000"/>
              </a:spcBef>
              <a:spcAft>
                <a:spcPct val="0"/>
              </a:spcAft>
              <a:buClr>
                <a:srgbClr val="81BB3B"/>
              </a:buClr>
            </a:pPr>
            <a:r>
              <a:rPr lang="fr-FR" b="1" dirty="0">
                <a:latin typeface="Futura Medium"/>
                <a:ea typeface="ＭＳ Ｐゴシック" charset="0"/>
                <a:cs typeface="Verdana"/>
              </a:rPr>
              <a:t>Voilà un vélo électrique. </a:t>
            </a:r>
          </a:p>
          <a:p>
            <a:pPr lvl="0" algn="ctr" defTabSz="457200" fontAlgn="base">
              <a:spcBef>
                <a:spcPct val="20000"/>
              </a:spcBef>
              <a:spcAft>
                <a:spcPct val="0"/>
              </a:spcAft>
              <a:buClr>
                <a:srgbClr val="81BB3B"/>
              </a:buClr>
            </a:pPr>
            <a:endParaRPr lang="fr-FR" b="1" u="sng" dirty="0">
              <a:latin typeface="Futura Medium"/>
              <a:ea typeface="ＭＳ Ｐゴシック" charset="0"/>
              <a:cs typeface="Verdana"/>
            </a:endParaRPr>
          </a:p>
          <a:p>
            <a:pPr lvl="0" algn="ctr" defTabSz="457200" fontAlgn="base">
              <a:lnSpc>
                <a:spcPct val="150000"/>
              </a:lnSpc>
              <a:spcBef>
                <a:spcPct val="20000"/>
              </a:spcBef>
              <a:spcAft>
                <a:spcPct val="0"/>
              </a:spcAft>
              <a:buClr>
                <a:srgbClr val="81BB3B"/>
              </a:buClr>
            </a:pPr>
            <a:r>
              <a:rPr lang="fr-FR" sz="2000" b="1" dirty="0">
                <a:latin typeface="Futura Medium"/>
                <a:ea typeface="ＭＳ Ｐゴシック" charset="0"/>
                <a:cs typeface="Verdana"/>
              </a:rPr>
              <a:t> </a:t>
            </a:r>
            <a:r>
              <a:rPr lang="fr-FR" sz="2000" b="1" u="sng" dirty="0">
                <a:latin typeface="Futura Medium"/>
                <a:ea typeface="ＭＳ Ｐゴシック" charset="0"/>
                <a:cs typeface="Verdana"/>
              </a:rPr>
              <a:t>Ce n’est pas un V.A.E</a:t>
            </a:r>
            <a:r>
              <a:rPr lang="fr-FR" sz="2000" b="1" dirty="0">
                <a:latin typeface="Futura Medium"/>
                <a:ea typeface="ＭＳ Ｐゴシック" charset="0"/>
                <a:cs typeface="Verdana"/>
              </a:rPr>
              <a:t>. </a:t>
            </a:r>
          </a:p>
          <a:p>
            <a:pPr lvl="0" algn="ctr" defTabSz="457200" fontAlgn="base">
              <a:lnSpc>
                <a:spcPct val="150000"/>
              </a:lnSpc>
              <a:spcBef>
                <a:spcPct val="20000"/>
              </a:spcBef>
              <a:spcAft>
                <a:spcPct val="0"/>
              </a:spcAft>
              <a:buClr>
                <a:srgbClr val="81BB3B"/>
              </a:buClr>
            </a:pPr>
            <a:endParaRPr lang="fr-FR" b="1" dirty="0">
              <a:latin typeface="Futura Medium"/>
              <a:ea typeface="ＭＳ Ｐゴシック" charset="0"/>
              <a:cs typeface="Verdana"/>
            </a:endParaRPr>
          </a:p>
          <a:p>
            <a:pPr lvl="0" algn="ctr" defTabSz="457200" fontAlgn="base">
              <a:lnSpc>
                <a:spcPct val="150000"/>
              </a:lnSpc>
              <a:spcBef>
                <a:spcPct val="20000"/>
              </a:spcBef>
              <a:spcAft>
                <a:spcPct val="0"/>
              </a:spcAft>
              <a:buClr>
                <a:srgbClr val="81BB3B"/>
              </a:buClr>
            </a:pPr>
            <a:r>
              <a:rPr lang="fr-FR" b="1" dirty="0">
                <a:latin typeface="Futura Medium"/>
                <a:ea typeface="ＭＳ Ｐゴシック" charset="0"/>
                <a:cs typeface="Verdana"/>
              </a:rPr>
              <a:t>Il n’est pas assuré par</a:t>
            </a:r>
          </a:p>
          <a:p>
            <a:pPr lvl="0" algn="ctr" defTabSz="457200" fontAlgn="base">
              <a:lnSpc>
                <a:spcPct val="150000"/>
              </a:lnSpc>
              <a:spcBef>
                <a:spcPct val="20000"/>
              </a:spcBef>
              <a:spcAft>
                <a:spcPct val="0"/>
              </a:spcAft>
              <a:buClr>
                <a:srgbClr val="81BB3B"/>
              </a:buClr>
            </a:pPr>
            <a:r>
              <a:rPr lang="fr-FR" b="1" dirty="0">
                <a:latin typeface="Futura Medium"/>
                <a:ea typeface="ＭＳ Ｐゴシック" charset="0"/>
                <a:cs typeface="Verdana"/>
              </a:rPr>
              <a:t>l’assurance fédérale.</a:t>
            </a:r>
          </a:p>
        </p:txBody>
      </p:sp>
      <p:sp>
        <p:nvSpPr>
          <p:cNvPr id="4" name="Rectangle 3"/>
          <p:cNvSpPr/>
          <p:nvPr/>
        </p:nvSpPr>
        <p:spPr>
          <a:xfrm>
            <a:off x="1664491" y="490271"/>
            <a:ext cx="3145413" cy="4801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800" b="1" dirty="0" smtClean="0">
                <a:solidFill>
                  <a:schemeClr val="accent1">
                    <a:lumMod val="75000"/>
                  </a:schemeClr>
                </a:solidFill>
                <a:latin typeface="Futura Medium"/>
                <a:ea typeface="ＭＳ Ｐゴシック" charset="0"/>
              </a:rPr>
              <a:t>Cycle </a:t>
            </a:r>
            <a:r>
              <a:rPr lang="fr-FR" sz="2800" b="1" dirty="0">
                <a:solidFill>
                  <a:schemeClr val="accent1">
                    <a:lumMod val="75000"/>
                  </a:schemeClr>
                </a:solidFill>
                <a:latin typeface="Futura Medium"/>
                <a:ea typeface="ＭＳ Ｐゴシック" charset="0"/>
              </a:rPr>
              <a:t>électrique </a:t>
            </a:r>
            <a:r>
              <a:rPr lang="fr-FR" sz="2400" b="1" dirty="0">
                <a:solidFill>
                  <a:schemeClr val="accent1">
                    <a:lumMod val="75000"/>
                  </a:schemeClr>
                </a:solidFill>
                <a:latin typeface="Futura Medium"/>
                <a:ea typeface="ＭＳ Ｐゴシック" charset="0"/>
              </a:rPr>
              <a:t>:</a:t>
            </a:r>
          </a:p>
        </p:txBody>
      </p:sp>
    </p:spTree>
    <p:extLst>
      <p:ext uri="{BB962C8B-B14F-4D97-AF65-F5344CB8AC3E}">
        <p14:creationId xmlns:p14="http://schemas.microsoft.com/office/powerpoint/2010/main" val="634785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6057" y="590892"/>
            <a:ext cx="3262432" cy="523220"/>
          </a:xfrm>
          <a:prstGeom prst="rect">
            <a:avLst/>
          </a:prstGeom>
        </p:spPr>
        <p:txBody>
          <a:bodyPr wrap="none">
            <a:spAutoFit/>
          </a:bodyPr>
          <a:lstStyle/>
          <a:p>
            <a:r>
              <a:rPr lang="fr-FR" sz="2800" b="1" dirty="0" smtClean="0">
                <a:solidFill>
                  <a:srgbClr val="4472C4">
                    <a:lumMod val="75000"/>
                  </a:srgbClr>
                </a:solidFill>
                <a:latin typeface="Futura Medium"/>
                <a:ea typeface="ＭＳ Ｐゴシック" charset="0"/>
              </a:rPr>
              <a:t>Cycle électrique : </a:t>
            </a:r>
            <a:endParaRPr lang="fr-FR" sz="2800" dirty="0"/>
          </a:p>
        </p:txBody>
      </p:sp>
      <p:sp>
        <p:nvSpPr>
          <p:cNvPr id="5" name="Rectangle 4"/>
          <p:cNvSpPr/>
          <p:nvPr/>
        </p:nvSpPr>
        <p:spPr>
          <a:xfrm>
            <a:off x="1308689" y="5479129"/>
            <a:ext cx="4572000" cy="646331"/>
          </a:xfrm>
          <a:prstGeom prst="rect">
            <a:avLst/>
          </a:prstGeom>
        </p:spPr>
        <p:txBody>
          <a:bodyPr>
            <a:spAutoFit/>
          </a:bodyPr>
          <a:lstStyle/>
          <a:p>
            <a:pPr lvl="0" defTabSz="457200" fontAlgn="base">
              <a:spcBef>
                <a:spcPct val="0"/>
              </a:spcBef>
              <a:spcAft>
                <a:spcPct val="0"/>
              </a:spcAft>
            </a:pPr>
            <a:r>
              <a:rPr lang="fr-FR" b="1" dirty="0" smtClean="0">
                <a:latin typeface="Futura Medium"/>
                <a:ea typeface="ＭＳ Ｐゴシック" charset="0"/>
                <a:cs typeface="Verdana"/>
              </a:rPr>
              <a:t>velo-à-assistance-électrique</a:t>
            </a:r>
            <a:r>
              <a:rPr lang="fr-FR" dirty="0" smtClean="0">
                <a:latin typeface="Futura Medium"/>
                <a:ea typeface="ＭＳ Ｐゴシック" charset="0"/>
                <a:cs typeface="Verdana"/>
              </a:rPr>
              <a:t>-45kmh</a:t>
            </a:r>
            <a:endParaRPr lang="fr-FR" dirty="0">
              <a:latin typeface="Futura Medium"/>
              <a:ea typeface="ＭＳ Ｐゴシック" charset="0"/>
              <a:cs typeface="Verdana"/>
            </a:endParaRPr>
          </a:p>
          <a:p>
            <a:pPr lvl="0" defTabSz="457200" fontAlgn="base">
              <a:spcBef>
                <a:spcPct val="0"/>
              </a:spcBef>
              <a:spcAft>
                <a:spcPct val="0"/>
              </a:spcAft>
            </a:pPr>
            <a:r>
              <a:rPr lang="fr-FR" dirty="0">
                <a:latin typeface="Futura Medium"/>
                <a:ea typeface="ＭＳ Ｐゴシック" charset="0"/>
                <a:cs typeface="Verdana"/>
              </a:rPr>
              <a:t>      </a:t>
            </a:r>
            <a:r>
              <a:rPr lang="fr-FR" dirty="0" smtClean="0">
                <a:latin typeface="Futura Medium"/>
                <a:ea typeface="ＭＳ Ｐゴシック" charset="0"/>
                <a:cs typeface="Verdana"/>
              </a:rPr>
              <a:t>Matra-i-speed élite D11S</a:t>
            </a:r>
            <a:endParaRPr lang="fr-FR" dirty="0">
              <a:latin typeface="Futura Medium"/>
              <a:ea typeface="ＭＳ Ｐゴシック" charset="0"/>
              <a:cs typeface="Verdana"/>
            </a:endParaRPr>
          </a:p>
        </p:txBody>
      </p:sp>
      <p:sp>
        <p:nvSpPr>
          <p:cNvPr id="6" name="Flèche vers la droite 3"/>
          <p:cNvSpPr/>
          <p:nvPr/>
        </p:nvSpPr>
        <p:spPr>
          <a:xfrm>
            <a:off x="5476672" y="5616212"/>
            <a:ext cx="635039" cy="278498"/>
          </a:xfrm>
          <a:prstGeom prst="rightArrow">
            <a:avLst/>
          </a:prstGeom>
          <a:solidFill>
            <a:srgbClr val="81BB3B"/>
          </a:solidFill>
          <a:ln w="9525" cap="flat" cmpd="sng" algn="ctr">
            <a:solidFill>
              <a:srgbClr val="81BB3B"/>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ndara"/>
              <a:ea typeface="+mn-ea"/>
              <a:cs typeface="+mn-cs"/>
            </a:endParaRPr>
          </a:p>
        </p:txBody>
      </p:sp>
      <p:sp>
        <p:nvSpPr>
          <p:cNvPr id="7" name="Rectangle 6"/>
          <p:cNvSpPr/>
          <p:nvPr/>
        </p:nvSpPr>
        <p:spPr>
          <a:xfrm>
            <a:off x="6444067" y="5524628"/>
            <a:ext cx="1193596" cy="461665"/>
          </a:xfrm>
          <a:prstGeom prst="rect">
            <a:avLst/>
          </a:prstGeom>
        </p:spPr>
        <p:txBody>
          <a:bodyPr wrap="none">
            <a:spAutoFit/>
          </a:bodyPr>
          <a:lstStyle/>
          <a:p>
            <a:pPr lvl="0" defTabSz="457200" fontAlgn="base">
              <a:spcBef>
                <a:spcPct val="0"/>
              </a:spcBef>
              <a:spcAft>
                <a:spcPct val="0"/>
              </a:spcAft>
            </a:pPr>
            <a:r>
              <a:rPr lang="fr-FR" sz="2400" b="1" dirty="0">
                <a:latin typeface="Futura Medium"/>
                <a:ea typeface="ＭＳ Ｐゴシック" charset="0"/>
                <a:cs typeface="Verdana"/>
              </a:rPr>
              <a:t>FAUX !</a:t>
            </a:r>
            <a:endParaRPr lang="fr-FR" sz="2400" dirty="0">
              <a:latin typeface="Futura Medium"/>
              <a:ea typeface="ＭＳ Ｐゴシック"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15" y="992465"/>
            <a:ext cx="6610865" cy="4222174"/>
          </a:xfrm>
          <a:prstGeom prst="rect">
            <a:avLst/>
          </a:prstGeom>
        </p:spPr>
      </p:pic>
    </p:spTree>
    <p:extLst>
      <p:ext uri="{BB962C8B-B14F-4D97-AF65-F5344CB8AC3E}">
        <p14:creationId xmlns:p14="http://schemas.microsoft.com/office/powerpoint/2010/main" val="3905967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7967" y="761008"/>
            <a:ext cx="7895967" cy="5189113"/>
          </a:xfrm>
          <a:prstGeom prst="rect">
            <a:avLst/>
          </a:prstGeom>
        </p:spPr>
        <p:txBody>
          <a:bodyPr wrap="square">
            <a:spAutoFit/>
          </a:bodyPr>
          <a:lstStyle/>
          <a:p>
            <a:pPr lvl="0" algn="just" defTabSz="457200" fontAlgn="base">
              <a:lnSpc>
                <a:spcPct val="140000"/>
              </a:lnSpc>
              <a:spcBef>
                <a:spcPct val="20000"/>
              </a:spcBef>
              <a:spcAft>
                <a:spcPct val="0"/>
              </a:spcAft>
              <a:buClr>
                <a:srgbClr val="439DB8"/>
              </a:buClr>
            </a:pPr>
            <a:r>
              <a:rPr lang="fr-FR" sz="2800" b="1" dirty="0">
                <a:solidFill>
                  <a:schemeClr val="accent1">
                    <a:lumMod val="75000"/>
                  </a:schemeClr>
                </a:solidFill>
                <a:latin typeface="Futura Medium"/>
                <a:ea typeface="ＭＳ Ｐゴシック" charset="0"/>
              </a:rPr>
              <a:t>Non respect des normes</a:t>
            </a:r>
          </a:p>
          <a:p>
            <a:pPr lvl="0" algn="just" defTabSz="457200" fontAlgn="base">
              <a:lnSpc>
                <a:spcPct val="140000"/>
              </a:lnSpc>
              <a:spcBef>
                <a:spcPct val="20000"/>
              </a:spcBef>
              <a:spcAft>
                <a:spcPct val="0"/>
              </a:spcAft>
              <a:buClr>
                <a:srgbClr val="81BB3B"/>
              </a:buClr>
            </a:pPr>
            <a:endParaRPr lang="fr-FR" sz="1000" dirty="0">
              <a:solidFill>
                <a:srgbClr val="439DB8"/>
              </a:solidFill>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000" dirty="0">
                <a:latin typeface="Futura Medium"/>
                <a:ea typeface="ＭＳ Ｐゴシック" charset="0"/>
              </a:rPr>
              <a:t>Ainsi, un vélo ne respectant pas les normes sera considéré comme un </a:t>
            </a:r>
            <a:r>
              <a:rPr lang="fr-FR" sz="2000" b="1" dirty="0">
                <a:latin typeface="Futura Medium"/>
                <a:ea typeface="ＭＳ Ｐゴシック" charset="0"/>
              </a:rPr>
              <a:t>vélo moteur ou un </a:t>
            </a:r>
            <a:r>
              <a:rPr lang="fr-FR" sz="2000" b="1" dirty="0" smtClean="0">
                <a:latin typeface="Futura Medium"/>
                <a:ea typeface="ＭＳ Ｐゴシック" charset="0"/>
              </a:rPr>
              <a:t>cyclomoteur </a:t>
            </a:r>
            <a:r>
              <a:rPr lang="fr-FR" sz="2000" dirty="0">
                <a:latin typeface="Futura Medium"/>
                <a:ea typeface="ＭＳ Ｐゴシック" charset="0"/>
              </a:rPr>
              <a:t>et dans ce cas là vous devrez respecter la législation correspondante:</a:t>
            </a:r>
          </a:p>
          <a:p>
            <a:pPr marL="342900" lvl="0" indent="-342900" algn="just" defTabSz="457200" fontAlgn="base">
              <a:lnSpc>
                <a:spcPct val="140000"/>
              </a:lnSpc>
              <a:spcBef>
                <a:spcPct val="20000"/>
              </a:spcBef>
              <a:spcAft>
                <a:spcPct val="0"/>
              </a:spcAft>
              <a:buClr>
                <a:srgbClr val="81BB3B"/>
              </a:buClr>
              <a:buFont typeface="Wingdings" charset="2"/>
              <a:buChar char="Ø"/>
            </a:pPr>
            <a:endParaRPr lang="fr-FR" sz="2000" dirty="0">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000" dirty="0" smtClean="0">
                <a:latin typeface="Futura Medium"/>
                <a:ea typeface="ＭＳ Ｐゴシック" charset="0"/>
              </a:rPr>
              <a:t>- Disposer</a:t>
            </a:r>
            <a:r>
              <a:rPr lang="fr-FR" sz="2000" dirty="0">
                <a:latin typeface="Futura Medium"/>
                <a:ea typeface="ＭＳ Ｐゴシック" charset="0"/>
              </a:rPr>
              <a:t>, depuis le 1er juillet </a:t>
            </a:r>
            <a:r>
              <a:rPr lang="fr-FR" sz="2000" dirty="0" smtClean="0">
                <a:latin typeface="Futura Medium"/>
                <a:ea typeface="ＭＳ Ｐゴシック" charset="0"/>
              </a:rPr>
              <a:t>2004 d’une </a:t>
            </a:r>
            <a:r>
              <a:rPr lang="fr-FR" sz="2000" dirty="0">
                <a:latin typeface="Futura Medium"/>
                <a:ea typeface="ＭＳ Ｐゴシック" charset="0"/>
              </a:rPr>
              <a:t>plaque </a:t>
            </a:r>
            <a:r>
              <a:rPr lang="fr-FR" sz="2000" dirty="0" smtClean="0">
                <a:latin typeface="Futura Medium"/>
                <a:ea typeface="ＭＳ Ｐゴシック" charset="0"/>
              </a:rPr>
              <a:t>d’immatriculation, </a:t>
            </a:r>
            <a:r>
              <a:rPr lang="fr-FR" sz="2000" dirty="0">
                <a:latin typeface="Futura Medium"/>
                <a:ea typeface="ＭＳ Ｐゴシック" charset="0"/>
              </a:rPr>
              <a:t>d</a:t>
            </a:r>
            <a:r>
              <a:rPr lang="fr-FR" sz="2000" dirty="0" smtClean="0">
                <a:latin typeface="Futura Medium"/>
                <a:ea typeface="ＭＳ Ｐゴシック" charset="0"/>
              </a:rPr>
              <a:t>onc d’une carte grise. </a:t>
            </a:r>
            <a:endParaRPr lang="fr-FR" sz="2000" dirty="0">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000" dirty="0" smtClean="0">
                <a:latin typeface="Futura Medium"/>
                <a:ea typeface="ＭＳ Ｐゴシック" charset="0"/>
              </a:rPr>
              <a:t>- Souscrire </a:t>
            </a:r>
            <a:r>
              <a:rPr lang="fr-FR" sz="2000" dirty="0">
                <a:latin typeface="Futura Medium"/>
                <a:ea typeface="ＭＳ Ｐゴシック" charset="0"/>
              </a:rPr>
              <a:t>une assurance de type </a:t>
            </a:r>
            <a:r>
              <a:rPr lang="fr-FR" sz="2000" dirty="0" smtClean="0">
                <a:latin typeface="Futura Medium"/>
                <a:ea typeface="ＭＳ Ｐゴシック" charset="0"/>
              </a:rPr>
              <a:t>cyclomoteur.</a:t>
            </a:r>
            <a:endParaRPr lang="fr-FR" sz="2000" dirty="0">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000" dirty="0" smtClean="0">
                <a:latin typeface="Futura Medium"/>
                <a:ea typeface="ＭＳ Ｐゴシック" charset="0"/>
              </a:rPr>
              <a:t>- Porter </a:t>
            </a:r>
            <a:r>
              <a:rPr lang="fr-FR" sz="2000" dirty="0">
                <a:latin typeface="Futura Medium"/>
                <a:ea typeface="ＭＳ Ｐゴシック" charset="0"/>
              </a:rPr>
              <a:t>un casque et des gants homologués </a:t>
            </a:r>
            <a:r>
              <a:rPr lang="fr-FR" sz="2000" dirty="0" smtClean="0">
                <a:latin typeface="Futura Medium"/>
                <a:ea typeface="ＭＳ Ｐゴシック" charset="0"/>
              </a:rPr>
              <a:t>motocycle.</a:t>
            </a:r>
            <a:endParaRPr lang="fr-FR" sz="2000" dirty="0">
              <a:latin typeface="Futura Medium"/>
              <a:ea typeface="ＭＳ Ｐゴシック" charset="0"/>
            </a:endParaRPr>
          </a:p>
          <a:p>
            <a:pPr lvl="0" algn="just" defTabSz="457200" fontAlgn="base">
              <a:lnSpc>
                <a:spcPct val="140000"/>
              </a:lnSpc>
              <a:spcBef>
                <a:spcPct val="20000"/>
              </a:spcBef>
              <a:spcAft>
                <a:spcPct val="0"/>
              </a:spcAft>
              <a:buClr>
                <a:srgbClr val="81BB3B"/>
              </a:buClr>
            </a:pPr>
            <a:r>
              <a:rPr lang="fr-FR" sz="2000" dirty="0" smtClean="0">
                <a:latin typeface="Futura Medium"/>
                <a:ea typeface="ＭＳ Ｐゴシック" charset="0"/>
              </a:rPr>
              <a:t>- </a:t>
            </a:r>
            <a:r>
              <a:rPr lang="fr-FR" sz="2000" b="1" dirty="0" smtClean="0">
                <a:latin typeface="Futura Medium"/>
                <a:ea typeface="ＭＳ Ｐゴシック" charset="0"/>
              </a:rPr>
              <a:t>Disposer </a:t>
            </a:r>
            <a:r>
              <a:rPr lang="fr-FR" sz="2000" b="1" dirty="0">
                <a:latin typeface="Futura Medium"/>
                <a:ea typeface="ＭＳ Ｐゴシック" charset="0"/>
              </a:rPr>
              <a:t>du brevet de sécurité routière.</a:t>
            </a:r>
          </a:p>
        </p:txBody>
      </p:sp>
    </p:spTree>
    <p:extLst>
      <p:ext uri="{BB962C8B-B14F-4D97-AF65-F5344CB8AC3E}">
        <p14:creationId xmlns:p14="http://schemas.microsoft.com/office/powerpoint/2010/main" val="3472374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0" y="1307702"/>
            <a:ext cx="6095093" cy="3721453"/>
          </a:xfrm>
          <a:prstGeom prst="rect">
            <a:avLst/>
          </a:prstGeom>
          <a:ln w="12700">
            <a:miter lim="400000"/>
          </a:ln>
        </p:spPr>
      </p:pic>
      <p:sp>
        <p:nvSpPr>
          <p:cNvPr id="3" name="Rectangle 2"/>
          <p:cNvSpPr/>
          <p:nvPr/>
        </p:nvSpPr>
        <p:spPr>
          <a:xfrm>
            <a:off x="1186248" y="5436072"/>
            <a:ext cx="6363730" cy="1089529"/>
          </a:xfrm>
          <a:prstGeom prst="rect">
            <a:avLst/>
          </a:prstGeom>
        </p:spPr>
        <p:txBody>
          <a:bodyPr wrap="square">
            <a:spAutoFit/>
          </a:bodyPr>
          <a:lstStyle/>
          <a:p>
            <a:pPr lvl="0" algn="just" defTabSz="457200" fontAlgn="base">
              <a:lnSpc>
                <a:spcPct val="120000"/>
              </a:lnSpc>
              <a:spcBef>
                <a:spcPct val="20000"/>
              </a:spcBef>
              <a:spcAft>
                <a:spcPct val="0"/>
              </a:spcAft>
              <a:buClr>
                <a:srgbClr val="81BB3B"/>
              </a:buClr>
            </a:pPr>
            <a:r>
              <a:rPr lang="fr-FR" dirty="0">
                <a:latin typeface="Verdana"/>
                <a:ea typeface="ＭＳ Ｐゴシック" charset="0"/>
              </a:rPr>
              <a:t>Ces vélos à moteur électrique entrent dans la catégorie des </a:t>
            </a:r>
            <a:r>
              <a:rPr lang="fr-FR" b="1" dirty="0">
                <a:latin typeface="Verdana"/>
                <a:ea typeface="ＭＳ Ｐゴシック" charset="0"/>
              </a:rPr>
              <a:t>cyclomoteurs</a:t>
            </a:r>
            <a:r>
              <a:rPr lang="fr-FR" dirty="0">
                <a:latin typeface="Verdana"/>
                <a:ea typeface="ＭＳ Ｐゴシック" charset="0"/>
              </a:rPr>
              <a:t>, et </a:t>
            </a:r>
            <a:r>
              <a:rPr lang="fr-FR" b="1" dirty="0">
                <a:latin typeface="Verdana"/>
                <a:ea typeface="ＭＳ Ｐゴシック" charset="0"/>
              </a:rPr>
              <a:t>non plus </a:t>
            </a:r>
            <a:r>
              <a:rPr lang="fr-FR" dirty="0">
                <a:latin typeface="Verdana"/>
                <a:ea typeface="ＭＳ Ｐゴシック" charset="0"/>
              </a:rPr>
              <a:t>dans la catégorie </a:t>
            </a:r>
            <a:r>
              <a:rPr lang="fr-FR" b="1" dirty="0">
                <a:latin typeface="Verdana"/>
                <a:ea typeface="ＭＳ Ｐゴシック" charset="0"/>
              </a:rPr>
              <a:t>vélo</a:t>
            </a:r>
            <a:r>
              <a:rPr lang="fr-FR" dirty="0">
                <a:latin typeface="Verdana"/>
                <a:ea typeface="ＭＳ Ｐゴシック" charset="0"/>
              </a:rPr>
              <a:t>. </a:t>
            </a:r>
          </a:p>
        </p:txBody>
      </p:sp>
      <p:sp>
        <p:nvSpPr>
          <p:cNvPr id="4" name="Rectangle 3"/>
          <p:cNvSpPr/>
          <p:nvPr/>
        </p:nvSpPr>
        <p:spPr>
          <a:xfrm>
            <a:off x="2073771" y="377566"/>
            <a:ext cx="2082621" cy="523220"/>
          </a:xfrm>
          <a:prstGeom prst="rect">
            <a:avLst/>
          </a:prstGeom>
        </p:spPr>
        <p:txBody>
          <a:bodyPr wrap="none">
            <a:spAutoFit/>
          </a:bodyPr>
          <a:lstStyle/>
          <a:p>
            <a:r>
              <a:rPr lang="fr-FR" sz="2800" b="1" dirty="0" smtClean="0">
                <a:solidFill>
                  <a:schemeClr val="accent1">
                    <a:lumMod val="75000"/>
                  </a:schemeClr>
                </a:solidFill>
                <a:latin typeface="Futura Medium"/>
              </a:rPr>
              <a:t>Speed bike</a:t>
            </a:r>
            <a:endParaRPr lang="fr-FR" sz="2800" b="1" dirty="0">
              <a:solidFill>
                <a:schemeClr val="accent1">
                  <a:lumMod val="75000"/>
                </a:schemeClr>
              </a:solidFill>
              <a:latin typeface="Futura Medium"/>
            </a:endParaRPr>
          </a:p>
        </p:txBody>
      </p:sp>
    </p:spTree>
    <p:extLst>
      <p:ext uri="{BB962C8B-B14F-4D97-AF65-F5344CB8AC3E}">
        <p14:creationId xmlns:p14="http://schemas.microsoft.com/office/powerpoint/2010/main" val="3187720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1652" y="862741"/>
            <a:ext cx="1572866" cy="461665"/>
          </a:xfrm>
          <a:prstGeom prst="rect">
            <a:avLst/>
          </a:prstGeom>
        </p:spPr>
        <p:txBody>
          <a:bodyPr wrap="none">
            <a:spAutoFit/>
          </a:bodyPr>
          <a:lstStyle/>
          <a:p>
            <a:pPr lvl="0"/>
            <a:r>
              <a:rPr lang="fr-FR" sz="2400" dirty="0">
                <a:solidFill>
                  <a:schemeClr val="accent1">
                    <a:lumMod val="75000"/>
                  </a:schemeClr>
                </a:solidFill>
                <a:latin typeface="Futura Medium"/>
              </a:rPr>
              <a:t>Historique</a:t>
            </a:r>
          </a:p>
        </p:txBody>
      </p:sp>
      <p:sp>
        <p:nvSpPr>
          <p:cNvPr id="3" name="ZoneTexte 2"/>
          <p:cNvSpPr txBox="1"/>
          <p:nvPr/>
        </p:nvSpPr>
        <p:spPr>
          <a:xfrm>
            <a:off x="606171" y="1742303"/>
            <a:ext cx="8352478" cy="3785652"/>
          </a:xfrm>
          <a:prstGeom prst="rect">
            <a:avLst/>
          </a:prstGeom>
          <a:noFill/>
        </p:spPr>
        <p:txBody>
          <a:bodyPr wrap="square" rtlCol="0">
            <a:spAutoFit/>
          </a:bodyPr>
          <a:lstStyle/>
          <a:p>
            <a:r>
              <a:rPr lang="fr-FR" sz="2400" dirty="0" smtClean="0">
                <a:latin typeface="Futura Medium"/>
              </a:rPr>
              <a:t>L’inventeur Allemand Egon </a:t>
            </a:r>
            <a:r>
              <a:rPr lang="fr-FR" sz="2400" dirty="0" err="1" smtClean="0">
                <a:latin typeface="Futura Medium"/>
              </a:rPr>
              <a:t>Gelhard</a:t>
            </a:r>
            <a:r>
              <a:rPr lang="fr-FR" sz="2400" dirty="0" smtClean="0">
                <a:latin typeface="Futura Medium"/>
              </a:rPr>
              <a:t> inventa et breveta ce qui peut-être considéré comme le principe du vélo électrique</a:t>
            </a:r>
          </a:p>
          <a:p>
            <a:r>
              <a:rPr lang="fr-FR" sz="2400" dirty="0" smtClean="0">
                <a:latin typeface="Futura Medium"/>
              </a:rPr>
              <a:t>Il fallu attendre 10 ans pour que le Japonais fabricant de motos Yamaha développe le premier vélo électrique et le lance sur le marché en 1993</a:t>
            </a:r>
          </a:p>
          <a:p>
            <a:r>
              <a:rPr lang="fr-FR" sz="2400" dirty="0" smtClean="0">
                <a:latin typeface="Futura Medium"/>
              </a:rPr>
              <a:t>Convaincre les consommateurs avec un seul produit étant difficile, Yamaha  persuada </a:t>
            </a:r>
            <a:r>
              <a:rPr lang="fr-FR" sz="2400" dirty="0">
                <a:latin typeface="Futura Medium"/>
              </a:rPr>
              <a:t>ses concurrents  Sanyo, Panasonic, Mitsubishi, Honda, Suzuki et de nombreux autres de se positionner sur ce nouveau marché.</a:t>
            </a:r>
          </a:p>
          <a:p>
            <a:endParaRPr lang="fr-FR" sz="2400" dirty="0">
              <a:latin typeface="Futura Medium"/>
            </a:endParaRPr>
          </a:p>
        </p:txBody>
      </p:sp>
    </p:spTree>
    <p:extLst>
      <p:ext uri="{BB962C8B-B14F-4D97-AF65-F5344CB8AC3E}">
        <p14:creationId xmlns:p14="http://schemas.microsoft.com/office/powerpoint/2010/main" val="1370514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1"/>
          <p:cNvGrpSpPr/>
          <p:nvPr/>
        </p:nvGrpSpPr>
        <p:grpSpPr>
          <a:xfrm>
            <a:off x="2014151" y="259492"/>
            <a:ext cx="5412259" cy="6450227"/>
            <a:chOff x="2736373" y="1553107"/>
            <a:chExt cx="3987548" cy="4561866"/>
          </a:xfrm>
        </p:grpSpPr>
        <p:pic>
          <p:nvPicPr>
            <p:cNvPr id="3" name="image16.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64054" y="2337136"/>
              <a:ext cx="2059867" cy="3777837"/>
            </a:xfrm>
            <a:prstGeom prst="rect">
              <a:avLst/>
            </a:prstGeom>
            <a:ln w="12700">
              <a:miter lim="400000"/>
            </a:ln>
          </p:spPr>
        </p:pic>
        <p:sp>
          <p:nvSpPr>
            <p:cNvPr id="4" name="Rectangle 3"/>
            <p:cNvSpPr/>
            <p:nvPr/>
          </p:nvSpPr>
          <p:spPr>
            <a:xfrm>
              <a:off x="3148503" y="2337136"/>
              <a:ext cx="2113232" cy="905306"/>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ndara"/>
                <a:ea typeface="+mn-ea"/>
                <a:cs typeface="+mn-cs"/>
              </a:endParaRPr>
            </a:p>
          </p:txBody>
        </p:sp>
        <p:sp>
          <p:nvSpPr>
            <p:cNvPr id="5" name="Rectangle 4"/>
            <p:cNvSpPr/>
            <p:nvPr/>
          </p:nvSpPr>
          <p:spPr>
            <a:xfrm rot="18244447">
              <a:off x="4013007" y="2475565"/>
              <a:ext cx="2113232" cy="35211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ndara"/>
                <a:ea typeface="+mn-ea"/>
                <a:cs typeface="+mn-cs"/>
              </a:endParaRPr>
            </a:p>
          </p:txBody>
        </p:sp>
        <p:sp>
          <p:nvSpPr>
            <p:cNvPr id="6" name="Bulle ronde 5"/>
            <p:cNvSpPr/>
            <p:nvPr/>
          </p:nvSpPr>
          <p:spPr>
            <a:xfrm rot="19207315" flipH="1">
              <a:off x="2736373" y="1553107"/>
              <a:ext cx="2606833" cy="2290568"/>
            </a:xfrm>
            <a:prstGeom prst="wedgeEllipseCallout">
              <a:avLst/>
            </a:prstGeom>
            <a:noFill/>
            <a:ln w="9525" cap="flat" cmpd="sng" algn="ctr">
              <a:solidFill>
                <a:sysClr val="windowText" lastClr="000000">
                  <a:lumMod val="65000"/>
                  <a:lumOff val="35000"/>
                </a:sysClr>
              </a:solid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Candara"/>
                <a:ea typeface="+mn-ea"/>
                <a:cs typeface="+mn-cs"/>
              </a:endParaRPr>
            </a:p>
          </p:txBody>
        </p:sp>
      </p:grpSp>
      <p:sp>
        <p:nvSpPr>
          <p:cNvPr id="7" name="Rectangle 6"/>
          <p:cNvSpPr/>
          <p:nvPr/>
        </p:nvSpPr>
        <p:spPr>
          <a:xfrm>
            <a:off x="1350511" y="996679"/>
            <a:ext cx="4572000" cy="1815882"/>
          </a:xfrm>
          <a:prstGeom prst="rect">
            <a:avLst/>
          </a:prstGeom>
        </p:spPr>
        <p:txBody>
          <a:bodyPr>
            <a:spAutoFit/>
          </a:bodyPr>
          <a:lstStyle/>
          <a:p>
            <a:pPr lvl="0" algn="ctr" defTabSz="457200" fontAlgn="base">
              <a:lnSpc>
                <a:spcPct val="140000"/>
              </a:lnSpc>
              <a:spcBef>
                <a:spcPct val="0"/>
              </a:spcBef>
              <a:spcAft>
                <a:spcPct val="0"/>
              </a:spcAft>
            </a:pPr>
            <a:r>
              <a:rPr lang="fr-FR" sz="2000" b="1" dirty="0">
                <a:solidFill>
                  <a:schemeClr val="accent1">
                    <a:lumMod val="75000"/>
                  </a:schemeClr>
                </a:solidFill>
                <a:latin typeface="Futura Medium"/>
                <a:ea typeface="ＭＳ Ｐゴシック" charset="0"/>
                <a:cs typeface="Verdana"/>
              </a:rPr>
              <a:t>Merci de </a:t>
            </a:r>
          </a:p>
          <a:p>
            <a:pPr lvl="0" algn="ctr" defTabSz="457200" fontAlgn="base">
              <a:lnSpc>
                <a:spcPct val="140000"/>
              </a:lnSpc>
              <a:spcBef>
                <a:spcPct val="0"/>
              </a:spcBef>
              <a:spcAft>
                <a:spcPct val="0"/>
              </a:spcAft>
            </a:pPr>
            <a:r>
              <a:rPr lang="fr-FR" sz="2000" b="1" dirty="0">
                <a:solidFill>
                  <a:schemeClr val="accent1">
                    <a:lumMod val="75000"/>
                  </a:schemeClr>
                </a:solidFill>
                <a:latin typeface="Futura Medium"/>
                <a:ea typeface="ＭＳ Ｐゴシック" charset="0"/>
                <a:cs typeface="Verdana"/>
              </a:rPr>
              <a:t>consacrer </a:t>
            </a:r>
          </a:p>
          <a:p>
            <a:pPr lvl="0" algn="ctr" defTabSz="457200" fontAlgn="base">
              <a:lnSpc>
                <a:spcPct val="140000"/>
              </a:lnSpc>
              <a:spcBef>
                <a:spcPct val="0"/>
              </a:spcBef>
              <a:spcAft>
                <a:spcPct val="0"/>
              </a:spcAft>
            </a:pPr>
            <a:r>
              <a:rPr lang="fr-FR" sz="2000" b="1" dirty="0">
                <a:solidFill>
                  <a:schemeClr val="accent1">
                    <a:lumMod val="75000"/>
                  </a:schemeClr>
                </a:solidFill>
                <a:latin typeface="Futura Medium"/>
                <a:ea typeface="ＭＳ Ｐゴシック" charset="0"/>
                <a:cs typeface="Verdana"/>
              </a:rPr>
              <a:t>du temps à </a:t>
            </a:r>
          </a:p>
          <a:p>
            <a:pPr lvl="0" algn="ctr" defTabSz="457200" fontAlgn="base">
              <a:lnSpc>
                <a:spcPct val="140000"/>
              </a:lnSpc>
              <a:spcBef>
                <a:spcPct val="0"/>
              </a:spcBef>
              <a:spcAft>
                <a:spcPct val="0"/>
              </a:spcAft>
            </a:pPr>
            <a:r>
              <a:rPr lang="fr-FR" sz="2000" b="1" dirty="0">
                <a:solidFill>
                  <a:schemeClr val="accent1">
                    <a:lumMod val="75000"/>
                  </a:schemeClr>
                </a:solidFill>
                <a:latin typeface="Futura Medium"/>
                <a:ea typeface="ＭＳ Ｐゴシック" charset="0"/>
                <a:cs typeface="Verdana"/>
              </a:rPr>
              <a:t>la sécurité !</a:t>
            </a:r>
            <a:endParaRPr lang="fr-FR" sz="2000" dirty="0">
              <a:solidFill>
                <a:schemeClr val="accent1">
                  <a:lumMod val="75000"/>
                </a:schemeClr>
              </a:solidFill>
              <a:latin typeface="Futura Medium"/>
              <a:ea typeface="ＭＳ Ｐゴシック" charset="0"/>
            </a:endParaRPr>
          </a:p>
        </p:txBody>
      </p:sp>
    </p:spTree>
    <p:extLst>
      <p:ext uri="{BB962C8B-B14F-4D97-AF65-F5344CB8AC3E}">
        <p14:creationId xmlns:p14="http://schemas.microsoft.com/office/powerpoint/2010/main" val="1483975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4529" y="373954"/>
            <a:ext cx="7698260" cy="5632311"/>
          </a:xfrm>
          <a:prstGeom prst="rect">
            <a:avLst/>
          </a:prstGeom>
        </p:spPr>
        <p:txBody>
          <a:bodyPr wrap="square">
            <a:spAutoFit/>
          </a:bodyPr>
          <a:lstStyle/>
          <a:p>
            <a:r>
              <a:rPr lang="fr-FR" sz="2400" dirty="0" smtClean="0">
                <a:latin typeface="Futura Medium"/>
              </a:rPr>
              <a:t>Expérimentée </a:t>
            </a:r>
            <a:r>
              <a:rPr lang="fr-FR" sz="2400" dirty="0">
                <a:latin typeface="Futura Medium"/>
              </a:rPr>
              <a:t>en 2013, une roue de vélo électrique qui permet de transformer en quelques minutes un vélo en vélo </a:t>
            </a:r>
            <a:r>
              <a:rPr lang="fr-FR" sz="2400" dirty="0" smtClean="0">
                <a:latin typeface="Futura Medium"/>
              </a:rPr>
              <a:t>électrique en </a:t>
            </a:r>
            <a:r>
              <a:rPr lang="fr-FR" sz="2400" dirty="0">
                <a:latin typeface="Futura Medium"/>
              </a:rPr>
              <a:t>remplaçant la roue avant, a été créée par deux entrepreneurs français. </a:t>
            </a:r>
            <a:endParaRPr lang="fr-FR" sz="2400" dirty="0" smtClean="0">
              <a:latin typeface="Futura Medium"/>
            </a:endParaRPr>
          </a:p>
          <a:p>
            <a:endParaRPr lang="fr-FR" sz="2400" dirty="0">
              <a:latin typeface="Futura Medium"/>
            </a:endParaRPr>
          </a:p>
          <a:p>
            <a:endParaRPr lang="fr-FR" sz="2400" dirty="0" smtClean="0">
              <a:latin typeface="Futura Medium"/>
            </a:endParaRPr>
          </a:p>
          <a:p>
            <a:r>
              <a:rPr lang="fr-FR" sz="2400" dirty="0" smtClean="0">
                <a:latin typeface="Futura Medium"/>
              </a:rPr>
              <a:t>Le </a:t>
            </a:r>
            <a:r>
              <a:rPr lang="fr-FR" sz="2400" dirty="0">
                <a:latin typeface="Futura Medium"/>
              </a:rPr>
              <a:t>kit de vélo électrique est constitué d'un moteur électrique, une batterie en Lithium-ion, un capteur et une console sur le guidon. </a:t>
            </a:r>
            <a:endParaRPr lang="fr-FR" sz="2400" dirty="0" smtClean="0">
              <a:latin typeface="Futura Medium"/>
            </a:endParaRPr>
          </a:p>
          <a:p>
            <a:endParaRPr lang="fr-FR" sz="2400" dirty="0">
              <a:latin typeface="Futura Medium"/>
            </a:endParaRPr>
          </a:p>
          <a:p>
            <a:endParaRPr lang="fr-FR" sz="2400" dirty="0" smtClean="0">
              <a:latin typeface="Futura Medium"/>
            </a:endParaRPr>
          </a:p>
          <a:p>
            <a:r>
              <a:rPr lang="fr-FR" sz="2400" dirty="0" smtClean="0">
                <a:latin typeface="Futura Medium"/>
              </a:rPr>
              <a:t>En </a:t>
            </a:r>
            <a:r>
              <a:rPr lang="fr-FR" sz="2400" dirty="0">
                <a:latin typeface="Futura Medium"/>
              </a:rPr>
              <a:t>2015, apparaît le premier VAE fonctionnant à l'hydrogène et fabriqué en série. Ce vélo français se recharge en cinq minutes ; son autonomie est d'environ 80 </a:t>
            </a:r>
            <a:r>
              <a:rPr lang="fr-FR" sz="2400" dirty="0" smtClean="0">
                <a:latin typeface="Futura Medium"/>
              </a:rPr>
              <a:t>kms.</a:t>
            </a:r>
            <a:endParaRPr lang="fr-FR" sz="2400" dirty="0">
              <a:latin typeface="Futura Medium"/>
            </a:endParaRPr>
          </a:p>
        </p:txBody>
      </p:sp>
    </p:spTree>
    <p:extLst>
      <p:ext uri="{BB962C8B-B14F-4D97-AF65-F5344CB8AC3E}">
        <p14:creationId xmlns:p14="http://schemas.microsoft.com/office/powerpoint/2010/main" val="27013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7755" y="399654"/>
            <a:ext cx="1810880" cy="535531"/>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3200" b="1" dirty="0">
                <a:solidFill>
                  <a:schemeClr val="accent1">
                    <a:lumMod val="75000"/>
                  </a:schemeClr>
                </a:solidFill>
                <a:latin typeface="Futura Medium"/>
                <a:ea typeface="ＭＳ Ｐゴシック" charset="0"/>
              </a:rPr>
              <a:t>Le V.A.E</a:t>
            </a:r>
          </a:p>
        </p:txBody>
      </p:sp>
      <p:sp>
        <p:nvSpPr>
          <p:cNvPr id="3" name="Rectangle 2"/>
          <p:cNvSpPr/>
          <p:nvPr/>
        </p:nvSpPr>
        <p:spPr>
          <a:xfrm>
            <a:off x="502508" y="1083958"/>
            <a:ext cx="8410833" cy="4524315"/>
          </a:xfrm>
          <a:prstGeom prst="rect">
            <a:avLst/>
          </a:prstGeom>
        </p:spPr>
        <p:txBody>
          <a:bodyPr wrap="square">
            <a:spAutoFit/>
          </a:bodyPr>
          <a:lstStyle/>
          <a:p>
            <a:pPr algn="ctr"/>
            <a:r>
              <a:rPr lang="fr-FR" sz="2400" dirty="0">
                <a:latin typeface="Futura Medium"/>
              </a:rPr>
              <a:t>Un V.A.E est un Vélo à Assistance </a:t>
            </a:r>
            <a:r>
              <a:rPr lang="fr-FR" sz="2400" dirty="0" smtClean="0">
                <a:latin typeface="Futura Medium"/>
              </a:rPr>
              <a:t>Electrique </a:t>
            </a:r>
            <a:r>
              <a:rPr lang="fr-FR" sz="2400" dirty="0">
                <a:latin typeface="Futura Medium"/>
              </a:rPr>
              <a:t>défini par </a:t>
            </a:r>
            <a:r>
              <a:rPr lang="fr-FR" sz="2400" dirty="0" smtClean="0">
                <a:latin typeface="Futura Medium"/>
              </a:rPr>
              <a:t>la</a:t>
            </a:r>
          </a:p>
          <a:p>
            <a:pPr algn="ctr"/>
            <a:endParaRPr lang="fr-FR" sz="2400" dirty="0" smtClean="0">
              <a:latin typeface="Futura Medium"/>
            </a:endParaRPr>
          </a:p>
          <a:p>
            <a:pPr algn="ctr"/>
            <a:r>
              <a:rPr lang="fr-FR" sz="2400" dirty="0" smtClean="0">
                <a:latin typeface="Futura Medium"/>
              </a:rPr>
              <a:t> Norme 15194</a:t>
            </a:r>
          </a:p>
          <a:p>
            <a:pPr algn="ctr"/>
            <a:endParaRPr lang="fr-FR" sz="2400" dirty="0" smtClean="0">
              <a:latin typeface="Futura Medium"/>
            </a:endParaRPr>
          </a:p>
          <a:p>
            <a:pPr algn="ctr"/>
            <a:r>
              <a:rPr lang="fr-FR" sz="2400" dirty="0">
                <a:latin typeface="Futura Medium"/>
              </a:rPr>
              <a:t>Définition reprise dans l'article R311-1 §6-11 du Code de la </a:t>
            </a:r>
            <a:r>
              <a:rPr lang="fr-FR" sz="2400" dirty="0" smtClean="0">
                <a:latin typeface="Futura Medium"/>
              </a:rPr>
              <a:t>Route </a:t>
            </a:r>
          </a:p>
          <a:p>
            <a:pPr algn="ctr"/>
            <a:r>
              <a:rPr lang="fr-FR" sz="2400" dirty="0">
                <a:latin typeface="Futura Medium"/>
              </a:rPr>
              <a:t>Qui défini </a:t>
            </a:r>
            <a:r>
              <a:rPr lang="fr-FR" sz="2400" dirty="0" smtClean="0">
                <a:latin typeface="Futura Medium"/>
              </a:rPr>
              <a:t>le cycles </a:t>
            </a:r>
            <a:r>
              <a:rPr lang="fr-FR" sz="2400" dirty="0">
                <a:latin typeface="Futura Medium"/>
              </a:rPr>
              <a:t>à assistance </a:t>
            </a:r>
            <a:r>
              <a:rPr lang="fr-FR" sz="2400" dirty="0" smtClean="0">
                <a:latin typeface="Futura Medium"/>
              </a:rPr>
              <a:t>électrique</a:t>
            </a:r>
          </a:p>
          <a:p>
            <a:pPr algn="ctr"/>
            <a:endParaRPr lang="fr-FR" sz="2400" dirty="0">
              <a:latin typeface="Futura Medium"/>
            </a:endParaRPr>
          </a:p>
          <a:p>
            <a:pPr algn="ctr"/>
            <a:endParaRPr lang="fr-FR" sz="2400" dirty="0" smtClean="0">
              <a:latin typeface="Futura Medium"/>
            </a:endParaRPr>
          </a:p>
          <a:p>
            <a:pPr algn="ctr"/>
            <a:r>
              <a:rPr lang="fr-FR" sz="2400" dirty="0" smtClean="0">
                <a:latin typeface="Futura Medium"/>
              </a:rPr>
              <a:t>S’ajoute d’autres normes concernant notamment celle de la fabrication du cadre, ou celle concernant  les champs magnétique ou celle concernant les batteries etc…</a:t>
            </a:r>
            <a:endParaRPr lang="fr-FR" sz="2400" dirty="0">
              <a:latin typeface="Futura Medium"/>
            </a:endParaRPr>
          </a:p>
        </p:txBody>
      </p:sp>
    </p:spTree>
    <p:extLst>
      <p:ext uri="{BB962C8B-B14F-4D97-AF65-F5344CB8AC3E}">
        <p14:creationId xmlns:p14="http://schemas.microsoft.com/office/powerpoint/2010/main" val="2551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8541" y="490828"/>
            <a:ext cx="7821827" cy="5262979"/>
          </a:xfrm>
          <a:prstGeom prst="rect">
            <a:avLst/>
          </a:prstGeom>
        </p:spPr>
        <p:txBody>
          <a:bodyPr wrap="square">
            <a:spAutoFit/>
          </a:bodyPr>
          <a:lstStyle/>
          <a:p>
            <a:pPr algn="ctr"/>
            <a:r>
              <a:rPr lang="fr-FR" sz="3200" dirty="0" smtClean="0">
                <a:solidFill>
                  <a:schemeClr val="accent1">
                    <a:lumMod val="75000"/>
                  </a:schemeClr>
                </a:solidFill>
                <a:latin typeface="Futura Medium"/>
              </a:rPr>
              <a:t>Définition du VAE par </a:t>
            </a:r>
            <a:r>
              <a:rPr lang="fr-FR" sz="3200" dirty="0">
                <a:solidFill>
                  <a:schemeClr val="accent1">
                    <a:lumMod val="75000"/>
                  </a:schemeClr>
                </a:solidFill>
                <a:latin typeface="Futura Medium"/>
              </a:rPr>
              <a:t>la Directive 2002/24/CE</a:t>
            </a:r>
          </a:p>
          <a:p>
            <a:endParaRPr lang="fr-FR" sz="3200" dirty="0">
              <a:latin typeface="Futura Medium"/>
            </a:endParaRPr>
          </a:p>
          <a:p>
            <a:r>
              <a:rPr lang="fr-FR" sz="2400" dirty="0">
                <a:latin typeface="Futura Medium"/>
              </a:rPr>
              <a:t>Les véhicules visés par la présente directive sont les deux-roues motorisés, les tricycles motorisés et les quadricycles motorisés légers.</a:t>
            </a:r>
          </a:p>
          <a:p>
            <a:endParaRPr lang="fr-FR" sz="2400" dirty="0">
              <a:latin typeface="Futura Medium"/>
            </a:endParaRPr>
          </a:p>
          <a:p>
            <a:r>
              <a:rPr lang="fr-FR" sz="2400" dirty="0">
                <a:latin typeface="Futura Medium"/>
              </a:rPr>
              <a:t>Cycles à pédalage assisté, équipés d’un moteur électrique d’une puissance nominale continue maximale de </a:t>
            </a:r>
            <a:r>
              <a:rPr lang="fr-FR" sz="2400" b="1" dirty="0">
                <a:latin typeface="Futura Medium"/>
              </a:rPr>
              <a:t>250 Watt </a:t>
            </a:r>
            <a:r>
              <a:rPr lang="fr-FR" sz="2400" dirty="0">
                <a:latin typeface="Futura Medium"/>
              </a:rPr>
              <a:t>dont l’alimentation est réduite progressivement et finalement interrompue lorsque le véhicule atteint une vitesse de </a:t>
            </a:r>
            <a:r>
              <a:rPr lang="fr-FR" sz="2400" b="1" dirty="0">
                <a:latin typeface="Futura Medium"/>
              </a:rPr>
              <a:t>25 km/h</a:t>
            </a:r>
            <a:r>
              <a:rPr lang="fr-FR" sz="2400" dirty="0">
                <a:latin typeface="Futura Medium"/>
              </a:rPr>
              <a:t>, ou plus tôt si le cycliste arrête de pédaler.</a:t>
            </a:r>
          </a:p>
        </p:txBody>
      </p:sp>
    </p:spTree>
    <p:extLst>
      <p:ext uri="{BB962C8B-B14F-4D97-AF65-F5344CB8AC3E}">
        <p14:creationId xmlns:p14="http://schemas.microsoft.com/office/powerpoint/2010/main" val="2462471577"/>
      </p:ext>
    </p:extLst>
  </p:cSld>
  <p:clrMapOvr>
    <a:masterClrMapping/>
  </p:clrMapOvr>
</p:sld>
</file>

<file path=ppt/theme/theme1.xml><?xml version="1.0" encoding="utf-8"?>
<a:theme xmlns:a="http://schemas.openxmlformats.org/drawingml/2006/main" name="Diapositive TITR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7EC27346-B593-C647-BF63-6C7DAB2A9EB3}"/>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BC62F87B-4C81-0E45-9B15-1CBBB3796E71}"/>
    </a:ext>
  </a:extLst>
</a:theme>
</file>

<file path=docProps/app.xml><?xml version="1.0" encoding="utf-8"?>
<Properties xmlns="http://schemas.openxmlformats.org/officeDocument/2006/extended-properties" xmlns:vt="http://schemas.openxmlformats.org/officeDocument/2006/docPropsVTypes">
  <Template>Thème Office</Template>
  <TotalTime>749</TotalTime>
  <Words>2949</Words>
  <Application>Microsoft Office PowerPoint</Application>
  <PresentationFormat>Affichage à l'écran (4:3)</PresentationFormat>
  <Paragraphs>291</Paragraphs>
  <Slides>60</Slides>
  <Notes>0</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60</vt:i4>
      </vt:variant>
    </vt:vector>
  </HeadingPairs>
  <TitlesOfParts>
    <vt:vector size="73" baseType="lpstr">
      <vt:lpstr>ＭＳ Ｐゴシック</vt:lpstr>
      <vt:lpstr>Arial</vt:lpstr>
      <vt:lpstr>ArialUnicodeMS</vt:lpstr>
      <vt:lpstr>Calibri</vt:lpstr>
      <vt:lpstr>Calibri-Bold</vt:lpstr>
      <vt:lpstr>Candara</vt:lpstr>
      <vt:lpstr>Futura Medium</vt:lpstr>
      <vt:lpstr>HiraginoSans-W3</vt:lpstr>
      <vt:lpstr>LucidaGrande</vt:lpstr>
      <vt:lpstr>Verdana</vt:lpstr>
      <vt:lpstr>Wingdings</vt:lpstr>
      <vt:lpstr>Diapositive TITRE</vt:lpstr>
      <vt:lpstr>Conception personnalisée</vt:lpstr>
      <vt:lpstr>MODULE V.A.E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Charlotte FAURE D'INTRONE</dc:creator>
  <cp:lastModifiedBy>Denis VITIEL</cp:lastModifiedBy>
  <cp:revision>79</cp:revision>
  <dcterms:created xsi:type="dcterms:W3CDTF">2018-04-17T10:16:13Z</dcterms:created>
  <dcterms:modified xsi:type="dcterms:W3CDTF">2023-08-30T10:17:00Z</dcterms:modified>
</cp:coreProperties>
</file>